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10"/>
  </p:notesMasterIdLst>
  <p:sldIdLst>
    <p:sldId id="256" r:id="rId2"/>
    <p:sldId id="257" r:id="rId3"/>
    <p:sldId id="259" r:id="rId4"/>
    <p:sldId id="266" r:id="rId5"/>
    <p:sldId id="260" r:id="rId6"/>
    <p:sldId id="261" r:id="rId7"/>
    <p:sldId id="263" r:id="rId8"/>
    <p:sldId id="265" r:id="rId9"/>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71" autoAdjust="0"/>
    <p:restoredTop sz="94610"/>
  </p:normalViewPr>
  <p:slideViewPr>
    <p:cSldViewPr snapToGrid="0" snapToObjects="1">
      <p:cViewPr>
        <p:scale>
          <a:sx n="66" d="100"/>
          <a:sy n="66" d="100"/>
        </p:scale>
        <p:origin x="228" y="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audio1.wav>
</file>

<file path=ppt/media/image1.jpg>
</file>

<file path=ppt/media/image2.png>
</file>

<file path=ppt/media/image3.png>
</file>

<file path=ppt/media/image4.jpeg>
</file>

<file path=ppt/media/image5.jpe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51922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endParaRPr lang="en-US" dirty="0"/>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2329429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5360738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5683029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521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2/16/2024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5356915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endParaRPr lang="en-US" dirty="0"/>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2/16/2024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6340319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2/16/2024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6770701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2/16/2024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89601209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2/16/2024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395036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2/16/2024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93709035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67931163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6219826" y="1184911"/>
            <a:ext cx="7406640" cy="5848350"/>
          </a:xfrm>
        </p:spPr>
        <p:txBody>
          <a:bodyPr anchor="t"/>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2/16/2024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9562276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C764DE79-268F-4C1A-8933-263129D2AF90}" type="datetimeFigureOut">
              <a:rPr lang="en-US" dirty="0"/>
              <a:t>2/16/2024</a:t>
            </a:fld>
            <a:endParaRPr lang="en-US" dirty="0"/>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242417721"/>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Lst>
  <p:hf sldNum="0"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p:spPr>
        <p:txBody>
          <a:bodyPr/>
          <a:lstStyle/>
          <a:p>
            <a:endParaRPr lang="en-US" dirty="0"/>
          </a:p>
        </p:txBody>
      </p:sp>
      <p:pic>
        <p:nvPicPr>
          <p:cNvPr id="12" name="Picture 11" descr="A painting of people in a room with various objects&#10;&#10;Description automatically generated">
            <a:extLst>
              <a:ext uri="{FF2B5EF4-FFF2-40B4-BE49-F238E27FC236}">
                <a16:creationId xmlns:a16="http://schemas.microsoft.com/office/drawing/2014/main" id="{B3174E3F-EEB9-EE31-E4A1-8068349587D9}"/>
              </a:ext>
            </a:extLst>
          </p:cNvPr>
          <p:cNvPicPr>
            <a:picLocks noChangeAspect="1"/>
          </p:cNvPicPr>
          <p:nvPr/>
        </p:nvPicPr>
        <p:blipFill rotWithShape="1">
          <a:blip r:embed="rId4"/>
          <a:srcRect l="22222" r="11110"/>
          <a:stretch/>
        </p:blipFill>
        <p:spPr>
          <a:xfrm>
            <a:off x="9144000" y="0"/>
            <a:ext cx="5486399" cy="8229600"/>
          </a:xfrm>
          <a:prstGeom prst="rect">
            <a:avLst/>
          </a:prstGeom>
        </p:spPr>
      </p:pic>
      <p:sp>
        <p:nvSpPr>
          <p:cNvPr id="5" name="Text 2"/>
          <p:cNvSpPr/>
          <p:nvPr/>
        </p:nvSpPr>
        <p:spPr>
          <a:xfrm>
            <a:off x="833199" y="1729383"/>
            <a:ext cx="7477601" cy="1666399"/>
          </a:xfrm>
          <a:prstGeom prst="rect">
            <a:avLst/>
          </a:prstGeom>
          <a:noFill/>
          <a:ln/>
        </p:spPr>
        <p:txBody>
          <a:bodyPr wrap="square" rtlCol="0" anchor="t"/>
          <a:lstStyle/>
          <a:p>
            <a:pPr marL="0" indent="0">
              <a:lnSpc>
                <a:spcPts val="6561"/>
              </a:lnSpc>
              <a:buNone/>
            </a:pPr>
            <a:r>
              <a:rPr lang="en-US" sz="3200" dirty="0">
                <a:solidFill>
                  <a:srgbClr val="F2F2F3"/>
                </a:solidFill>
                <a:latin typeface="Times New Roman" panose="02020603050405020304" pitchFamily="18" charset="0"/>
                <a:ea typeface="Poppins" pitchFamily="34" charset="-122"/>
                <a:cs typeface="Times New Roman" panose="02020603050405020304" pitchFamily="18" charset="0"/>
              </a:rPr>
              <a:t>Introduction to Ancient Bharat</a:t>
            </a:r>
            <a:endParaRPr lang="en-US" sz="3200" dirty="0">
              <a:latin typeface="Times New Roman" panose="02020603050405020304" pitchFamily="18" charset="0"/>
              <a:cs typeface="Times New Roman" panose="02020603050405020304" pitchFamily="18" charset="0"/>
            </a:endParaRPr>
          </a:p>
        </p:txBody>
      </p:sp>
      <p:sp>
        <p:nvSpPr>
          <p:cNvPr id="6" name="Text 3"/>
          <p:cNvSpPr/>
          <p:nvPr/>
        </p:nvSpPr>
        <p:spPr>
          <a:xfrm>
            <a:off x="833199" y="3729038"/>
            <a:ext cx="7477601" cy="2660611"/>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Ancient Bharat, known for its rich history and deep cultural heritage, was also home to significant advancements in the field of chemistry. The ancient scholars of Bharat, also known as India, made remarkable contributions to scientific knowledge, particularly in the realm of chemistry. This section will provide a comprehensive overview of ancient Bharat's scientific achievements, focusing specifically on the field of chemistry</a:t>
            </a:r>
            <a:r>
              <a:rPr lang="en-US" sz="1750" dirty="0">
                <a:solidFill>
                  <a:srgbClr val="E5E0DF"/>
                </a:solidFill>
                <a:latin typeface="Roboto" pitchFamily="34" charset="0"/>
                <a:ea typeface="Roboto" pitchFamily="34" charset="-122"/>
                <a:cs typeface="Roboto" pitchFamily="34" charset="-120"/>
              </a:rPr>
              <a:t>.</a:t>
            </a:r>
            <a:endParaRPr lang="en-US" sz="1750" dirty="0"/>
          </a:p>
        </p:txBody>
      </p:sp>
    </p:spTree>
  </p:cSld>
  <p:clrMapOvr>
    <a:masterClrMapping/>
  </p:clrMapOvr>
  <p:transition spd="slow">
    <p:wheel spokes="1"/>
    <p:sndAc>
      <p:stSnd>
        <p:snd r:embed="rId3" name="arrow.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style.rotation</p:attrName>
                                        </p:attrNameLst>
                                      </p:cBhvr>
                                      <p:tavLst>
                                        <p:tav tm="0">
                                          <p:val>
                                            <p:fltVal val="90"/>
                                          </p:val>
                                        </p:tav>
                                        <p:tav tm="100000">
                                          <p:val>
                                            <p:fltVal val="0"/>
                                          </p:val>
                                        </p:tav>
                                      </p:tavLst>
                                    </p:anim>
                                    <p:animEffect transition="in" filter="fade">
                                      <p:cBhvr>
                                        <p:cTn id="10"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latin typeface="Times New Roman" panose="02020603050405020304" pitchFamily="18" charset="0"/>
              <a:cs typeface="Times New Roman" panose="02020603050405020304" pitchFamily="18" charset="0"/>
            </a:endParaRPr>
          </a:p>
        </p:txBody>
      </p:sp>
      <p:sp>
        <p:nvSpPr>
          <p:cNvPr id="3" name="Shape 1"/>
          <p:cNvSpPr/>
          <p:nvPr/>
        </p:nvSpPr>
        <p:spPr>
          <a:xfrm>
            <a:off x="0" y="0"/>
            <a:ext cx="14630400" cy="8229600"/>
          </a:xfrm>
          <a:prstGeom prst="rect">
            <a:avLst/>
          </a:prstGeom>
          <a:solidFill>
            <a:srgbClr val="050505"/>
          </a:solidFill>
          <a:ln/>
        </p:spPr>
        <p:txBody>
          <a:bodyPr/>
          <a:lstStyle/>
          <a:p>
            <a:endParaRPr lang="en-US">
              <a:latin typeface="Times New Roman" panose="02020603050405020304" pitchFamily="18" charset="0"/>
              <a:cs typeface="Times New Roman" panose="02020603050405020304" pitchFamily="18" charset="0"/>
            </a:endParaRPr>
          </a:p>
        </p:txBody>
      </p:sp>
      <p:sp>
        <p:nvSpPr>
          <p:cNvPr id="4" name="Text 2"/>
          <p:cNvSpPr/>
          <p:nvPr/>
        </p:nvSpPr>
        <p:spPr>
          <a:xfrm>
            <a:off x="2037993" y="1691878"/>
            <a:ext cx="10554414" cy="1388745"/>
          </a:xfrm>
          <a:prstGeom prst="rect">
            <a:avLst/>
          </a:prstGeom>
          <a:noFill/>
          <a:ln/>
        </p:spPr>
        <p:txBody>
          <a:bodyPr wrap="square" rtlCol="0" anchor="t"/>
          <a:lstStyle/>
          <a:p>
            <a:pPr marL="0" indent="0">
              <a:lnSpc>
                <a:spcPts val="5468"/>
              </a:lnSpc>
              <a:buNone/>
            </a:pPr>
            <a:r>
              <a:rPr lang="en-US" sz="4374" dirty="0">
                <a:solidFill>
                  <a:srgbClr val="F2F2F3"/>
                </a:solidFill>
                <a:latin typeface="Times New Roman" panose="02020603050405020304" pitchFamily="18" charset="0"/>
                <a:ea typeface="Poppins" pitchFamily="34" charset="-122"/>
                <a:cs typeface="Times New Roman" panose="02020603050405020304" pitchFamily="18" charset="0"/>
              </a:rPr>
              <a:t>Overview of Ancient Bharat's scientific achievements</a:t>
            </a:r>
            <a:endParaRPr lang="en-US" sz="4374" dirty="0">
              <a:latin typeface="Times New Roman" panose="02020603050405020304" pitchFamily="18" charset="0"/>
              <a:cs typeface="Times New Roman" panose="02020603050405020304" pitchFamily="18" charset="0"/>
            </a:endParaRPr>
          </a:p>
        </p:txBody>
      </p:sp>
      <p:sp>
        <p:nvSpPr>
          <p:cNvPr id="5" name="Text 3"/>
          <p:cNvSpPr/>
          <p:nvPr/>
        </p:nvSpPr>
        <p:spPr>
          <a:xfrm>
            <a:off x="2037993" y="3636050"/>
            <a:ext cx="2221944" cy="347186"/>
          </a:xfrm>
          <a:prstGeom prst="rect">
            <a:avLst/>
          </a:prstGeom>
          <a:noFill/>
          <a:ln/>
        </p:spPr>
        <p:txBody>
          <a:bodyPr wrap="none" rtlCol="0" anchor="t"/>
          <a:lstStyle/>
          <a:p>
            <a:pPr marL="0" indent="0">
              <a:lnSpc>
                <a:spcPts val="2734"/>
              </a:lnSpc>
              <a:buNone/>
            </a:pPr>
            <a:r>
              <a:rPr lang="en-US" sz="2187" dirty="0">
                <a:solidFill>
                  <a:srgbClr val="F2F2F3"/>
                </a:solidFill>
                <a:latin typeface="Times New Roman" panose="02020603050405020304" pitchFamily="18" charset="0"/>
                <a:ea typeface="Poppins" pitchFamily="34" charset="-122"/>
                <a:cs typeface="Times New Roman" panose="02020603050405020304" pitchFamily="18" charset="0"/>
              </a:rPr>
              <a:t>Alchemy</a:t>
            </a:r>
            <a:endParaRPr lang="en-US" sz="2187" dirty="0">
              <a:latin typeface="Times New Roman" panose="02020603050405020304" pitchFamily="18" charset="0"/>
              <a:cs typeface="Times New Roman" panose="02020603050405020304" pitchFamily="18" charset="0"/>
            </a:endParaRPr>
          </a:p>
        </p:txBody>
      </p:sp>
      <p:sp>
        <p:nvSpPr>
          <p:cNvPr id="6" name="Text 4"/>
          <p:cNvSpPr/>
          <p:nvPr/>
        </p:nvSpPr>
        <p:spPr>
          <a:xfrm>
            <a:off x="2037993" y="4205407"/>
            <a:ext cx="3156347" cy="2132409"/>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Ancient Bharat's scholars were pioneers in the field of alchemy, exploring the transformation of substances and the quest for the mythical philosopher's stone.</a:t>
            </a:r>
            <a:endParaRPr lang="en-US" sz="1750" dirty="0">
              <a:latin typeface="Times New Roman" panose="02020603050405020304" pitchFamily="18" charset="0"/>
              <a:cs typeface="Times New Roman" panose="02020603050405020304" pitchFamily="18" charset="0"/>
            </a:endParaRPr>
          </a:p>
        </p:txBody>
      </p:sp>
      <p:sp>
        <p:nvSpPr>
          <p:cNvPr id="7" name="Text 5"/>
          <p:cNvSpPr/>
          <p:nvPr/>
        </p:nvSpPr>
        <p:spPr>
          <a:xfrm>
            <a:off x="5743932" y="3636050"/>
            <a:ext cx="2221944" cy="347186"/>
          </a:xfrm>
          <a:prstGeom prst="rect">
            <a:avLst/>
          </a:prstGeom>
          <a:noFill/>
          <a:ln/>
        </p:spPr>
        <p:txBody>
          <a:bodyPr wrap="none" rtlCol="0" anchor="t"/>
          <a:lstStyle/>
          <a:p>
            <a:pPr marL="0" indent="0">
              <a:lnSpc>
                <a:spcPts val="2734"/>
              </a:lnSpc>
              <a:buNone/>
            </a:pPr>
            <a:r>
              <a:rPr lang="en-US" sz="2187" dirty="0">
                <a:solidFill>
                  <a:srgbClr val="F2F2F3"/>
                </a:solidFill>
                <a:latin typeface="Times New Roman" panose="02020603050405020304" pitchFamily="18" charset="0"/>
                <a:ea typeface="Poppins" pitchFamily="34" charset="-122"/>
                <a:cs typeface="Times New Roman" panose="02020603050405020304" pitchFamily="18" charset="0"/>
              </a:rPr>
              <a:t>Astronomy</a:t>
            </a:r>
            <a:endParaRPr lang="en-US" sz="2187" dirty="0">
              <a:latin typeface="Times New Roman" panose="02020603050405020304" pitchFamily="18" charset="0"/>
              <a:cs typeface="Times New Roman" panose="02020603050405020304" pitchFamily="18" charset="0"/>
            </a:endParaRPr>
          </a:p>
        </p:txBody>
      </p:sp>
      <p:sp>
        <p:nvSpPr>
          <p:cNvPr id="8" name="Text 6"/>
          <p:cNvSpPr/>
          <p:nvPr/>
        </p:nvSpPr>
        <p:spPr>
          <a:xfrm>
            <a:off x="5743932" y="4205407"/>
            <a:ext cx="3156347" cy="2132409"/>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The ancient Bharatiya scientists made significant strides in astronomy, developing mathematical models for planetary motion and star positions.</a:t>
            </a:r>
            <a:endParaRPr lang="en-US" sz="1750" dirty="0">
              <a:latin typeface="Times New Roman" panose="02020603050405020304" pitchFamily="18" charset="0"/>
              <a:cs typeface="Times New Roman" panose="02020603050405020304" pitchFamily="18" charset="0"/>
            </a:endParaRPr>
          </a:p>
        </p:txBody>
      </p:sp>
      <p:sp>
        <p:nvSpPr>
          <p:cNvPr id="9" name="Text 7"/>
          <p:cNvSpPr/>
          <p:nvPr/>
        </p:nvSpPr>
        <p:spPr>
          <a:xfrm>
            <a:off x="9449872" y="3636050"/>
            <a:ext cx="2221944" cy="347186"/>
          </a:xfrm>
          <a:prstGeom prst="rect">
            <a:avLst/>
          </a:prstGeom>
          <a:noFill/>
          <a:ln/>
        </p:spPr>
        <p:txBody>
          <a:bodyPr wrap="none" rtlCol="0" anchor="t"/>
          <a:lstStyle/>
          <a:p>
            <a:pPr marL="0" indent="0">
              <a:lnSpc>
                <a:spcPts val="2734"/>
              </a:lnSpc>
              <a:buNone/>
            </a:pPr>
            <a:r>
              <a:rPr lang="en-US" sz="2187" dirty="0">
                <a:solidFill>
                  <a:srgbClr val="F2F2F3"/>
                </a:solidFill>
                <a:latin typeface="Times New Roman" panose="02020603050405020304" pitchFamily="18" charset="0"/>
                <a:ea typeface="Poppins" pitchFamily="34" charset="-122"/>
                <a:cs typeface="Times New Roman" panose="02020603050405020304" pitchFamily="18" charset="0"/>
              </a:rPr>
              <a:t>Medicine</a:t>
            </a:r>
            <a:endParaRPr lang="en-US" sz="2187" dirty="0">
              <a:latin typeface="Times New Roman" panose="02020603050405020304" pitchFamily="18" charset="0"/>
              <a:cs typeface="Times New Roman" panose="02020603050405020304" pitchFamily="18" charset="0"/>
            </a:endParaRPr>
          </a:p>
        </p:txBody>
      </p:sp>
      <p:sp>
        <p:nvSpPr>
          <p:cNvPr id="10" name="Text 8"/>
          <p:cNvSpPr/>
          <p:nvPr/>
        </p:nvSpPr>
        <p:spPr>
          <a:xfrm>
            <a:off x="9449872" y="4246365"/>
            <a:ext cx="3156347" cy="2091450"/>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Bharat's contributions to the field of medicine were profound, with the development of Ayurveda and advancements in surgical techniques.</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invX="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 calcmode="lin" valueType="num">
                                      <p:cBhvr additive="base">
                                        <p:cTn id="14"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2" presetClass="entr" presetSubtype="4"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 calcmode="lin" valueType="num">
                                      <p:cBhvr additive="base">
                                        <p:cTn id="26" dur="500" fill="hold"/>
                                        <p:tgtEl>
                                          <p:spTgt spid="9"/>
                                        </p:tgtEl>
                                        <p:attrNameLst>
                                          <p:attrName>ppt_x</p:attrName>
                                        </p:attrNameLst>
                                      </p:cBhvr>
                                      <p:tavLst>
                                        <p:tav tm="0">
                                          <p:val>
                                            <p:strVal val="#ppt_x"/>
                                          </p:val>
                                        </p:tav>
                                        <p:tav tm="100000">
                                          <p:val>
                                            <p:strVal val="#ppt_x"/>
                                          </p:val>
                                        </p:tav>
                                      </p:tavLst>
                                    </p:anim>
                                    <p:anim calcmode="lin" valueType="num">
                                      <p:cBhvr additive="base">
                                        <p:cTn id="2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4" fill="hold" nodeType="clickEffect">
                                  <p:stCondLst>
                                    <p:cond delay="0"/>
                                  </p:stCondLst>
                                  <p:childTnLst>
                                    <p:set>
                                      <p:cBhvr>
                                        <p:cTn id="31" dur="1" fill="hold">
                                          <p:stCondLst>
                                            <p:cond delay="0"/>
                                          </p:stCondLst>
                                        </p:cTn>
                                        <p:tgtEl>
                                          <p:spTgt spid="6">
                                            <p:txEl>
                                              <p:pRg st="0" end="0"/>
                                            </p:txEl>
                                          </p:spTgt>
                                        </p:tgtEl>
                                        <p:attrNameLst>
                                          <p:attrName>style.visibility</p:attrName>
                                        </p:attrNameLst>
                                      </p:cBhvr>
                                      <p:to>
                                        <p:strVal val="visible"/>
                                      </p:to>
                                    </p:set>
                                    <p:anim calcmode="lin" valueType="num">
                                      <p:cBhvr additive="base">
                                        <p:cTn id="32"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 calcmode="lin" valueType="num">
                                      <p:cBhvr additive="base">
                                        <p:cTn id="38" dur="500" fill="hold"/>
                                        <p:tgtEl>
                                          <p:spTgt spid="8"/>
                                        </p:tgtEl>
                                        <p:attrNameLst>
                                          <p:attrName>ppt_x</p:attrName>
                                        </p:attrNameLst>
                                      </p:cBhvr>
                                      <p:tavLst>
                                        <p:tav tm="0">
                                          <p:val>
                                            <p:strVal val="#ppt_x"/>
                                          </p:val>
                                        </p:tav>
                                        <p:tav tm="100000">
                                          <p:val>
                                            <p:strVal val="#ppt_x"/>
                                          </p:val>
                                        </p:tav>
                                      </p:tavLst>
                                    </p:anim>
                                    <p:anim calcmode="lin" valueType="num">
                                      <p:cBhvr additive="base">
                                        <p:cTn id="3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10"/>
                                        </p:tgtEl>
                                        <p:attrNameLst>
                                          <p:attrName>style.visibility</p:attrName>
                                        </p:attrNameLst>
                                      </p:cBhvr>
                                      <p:to>
                                        <p:strVal val="visible"/>
                                      </p:to>
                                    </p:set>
                                    <p:anim calcmode="lin" valueType="num">
                                      <p:cBhvr additive="base">
                                        <p:cTn id="44" dur="500" fill="hold"/>
                                        <p:tgtEl>
                                          <p:spTgt spid="10"/>
                                        </p:tgtEl>
                                        <p:attrNameLst>
                                          <p:attrName>ppt_x</p:attrName>
                                        </p:attrNameLst>
                                      </p:cBhvr>
                                      <p:tavLst>
                                        <p:tav tm="0">
                                          <p:val>
                                            <p:strVal val="#ppt_x"/>
                                          </p:val>
                                        </p:tav>
                                        <p:tav tm="100000">
                                          <p:val>
                                            <p:strVal val="#ppt_x"/>
                                          </p:val>
                                        </p:tav>
                                      </p:tavLst>
                                    </p:anim>
                                    <p:anim calcmode="lin" valueType="num">
                                      <p:cBhvr additive="base">
                                        <p:cTn id="45"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latin typeface="Times New Roman" panose="02020603050405020304" pitchFamily="18" charset="0"/>
              <a:cs typeface="Times New Roman" panose="02020603050405020304" pitchFamily="18" charset="0"/>
            </a:endParaRPr>
          </a:p>
        </p:txBody>
      </p:sp>
      <p:sp>
        <p:nvSpPr>
          <p:cNvPr id="3" name="Shape 1"/>
          <p:cNvSpPr/>
          <p:nvPr/>
        </p:nvSpPr>
        <p:spPr>
          <a:xfrm>
            <a:off x="0" y="-1905"/>
            <a:ext cx="14630400" cy="8230076"/>
          </a:xfrm>
          <a:prstGeom prst="rect">
            <a:avLst/>
          </a:prstGeom>
          <a:solidFill>
            <a:srgbClr val="050505"/>
          </a:solidFill>
          <a:ln/>
        </p:spPr>
        <p:txBody>
          <a:bodyPr/>
          <a:lstStyle/>
          <a:p>
            <a:endParaRPr lang="en-US"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0" y="0"/>
            <a:ext cx="14630400" cy="2064425"/>
          </a:xfrm>
          <a:prstGeom prst="rect">
            <a:avLst/>
          </a:prstGeom>
        </p:spPr>
      </p:pic>
      <p:sp>
        <p:nvSpPr>
          <p:cNvPr id="5" name="Text 2"/>
          <p:cNvSpPr/>
          <p:nvPr/>
        </p:nvSpPr>
        <p:spPr>
          <a:xfrm>
            <a:off x="3159765" y="2240724"/>
            <a:ext cx="9466728" cy="1032272"/>
          </a:xfrm>
          <a:prstGeom prst="rect">
            <a:avLst/>
          </a:prstGeom>
          <a:noFill/>
          <a:ln/>
        </p:spPr>
        <p:txBody>
          <a:bodyPr wrap="square" rtlCol="0" anchor="t"/>
          <a:lstStyle/>
          <a:p>
            <a:pPr marL="0" indent="0">
              <a:lnSpc>
                <a:spcPts val="4064"/>
              </a:lnSpc>
              <a:buNone/>
            </a:pPr>
            <a:r>
              <a:rPr lang="en-US" sz="3200" dirty="0">
                <a:solidFill>
                  <a:srgbClr val="F2F2F3"/>
                </a:solidFill>
                <a:latin typeface="Times New Roman" panose="02020603050405020304" pitchFamily="18" charset="0"/>
                <a:ea typeface="Poppins" pitchFamily="34" charset="-122"/>
                <a:cs typeface="Times New Roman" panose="02020603050405020304" pitchFamily="18" charset="0"/>
              </a:rPr>
              <a:t>Ancient Bharat's contributions to metallurgy</a:t>
            </a:r>
            <a:endParaRPr lang="en-US" sz="3200" dirty="0">
              <a:latin typeface="Times New Roman" panose="02020603050405020304" pitchFamily="18" charset="0"/>
              <a:cs typeface="Times New Roman" panose="02020603050405020304" pitchFamily="18" charset="0"/>
            </a:endParaRPr>
          </a:p>
        </p:txBody>
      </p:sp>
      <p:sp>
        <p:nvSpPr>
          <p:cNvPr id="6" name="Shape 3"/>
          <p:cNvSpPr/>
          <p:nvPr/>
        </p:nvSpPr>
        <p:spPr>
          <a:xfrm>
            <a:off x="5358612" y="4113133"/>
            <a:ext cx="32980" cy="3977521"/>
          </a:xfrm>
          <a:prstGeom prst="roundRect">
            <a:avLst>
              <a:gd name="adj" fmla="val 225352"/>
            </a:avLst>
          </a:prstGeom>
          <a:solidFill>
            <a:srgbClr val="56565B"/>
          </a:solidFill>
          <a:ln/>
        </p:spPr>
        <p:txBody>
          <a:bodyPr/>
          <a:lstStyle/>
          <a:p>
            <a:endParaRPr lang="en-US">
              <a:latin typeface="Times New Roman" panose="02020603050405020304" pitchFamily="18" charset="0"/>
              <a:cs typeface="Times New Roman" panose="02020603050405020304" pitchFamily="18" charset="0"/>
            </a:endParaRPr>
          </a:p>
        </p:txBody>
      </p:sp>
      <p:sp>
        <p:nvSpPr>
          <p:cNvPr id="7" name="Shape 4"/>
          <p:cNvSpPr/>
          <p:nvPr/>
        </p:nvSpPr>
        <p:spPr>
          <a:xfrm>
            <a:off x="5568188" y="4184603"/>
            <a:ext cx="261822" cy="45719"/>
          </a:xfrm>
          <a:prstGeom prst="roundRect">
            <a:avLst>
              <a:gd name="adj" fmla="val 225352"/>
            </a:avLst>
          </a:prstGeom>
          <a:solidFill>
            <a:srgbClr val="56565B"/>
          </a:solidFill>
          <a:ln/>
        </p:spPr>
        <p:txBody>
          <a:bodyPr/>
          <a:lstStyle/>
          <a:p>
            <a:endParaRPr lang="en-US">
              <a:latin typeface="Times New Roman" panose="02020603050405020304" pitchFamily="18" charset="0"/>
              <a:cs typeface="Times New Roman" panose="02020603050405020304" pitchFamily="18" charset="0"/>
            </a:endParaRPr>
          </a:p>
        </p:txBody>
      </p:sp>
      <p:sp>
        <p:nvSpPr>
          <p:cNvPr id="8" name="Shape 5"/>
          <p:cNvSpPr/>
          <p:nvPr/>
        </p:nvSpPr>
        <p:spPr>
          <a:xfrm>
            <a:off x="5179334" y="4013556"/>
            <a:ext cx="371595" cy="371594"/>
          </a:xfrm>
          <a:prstGeom prst="roundRect">
            <a:avLst>
              <a:gd name="adj" fmla="val 20001"/>
            </a:avLst>
          </a:prstGeom>
          <a:solidFill>
            <a:srgbClr val="3D3D42"/>
          </a:solidFill>
          <a:ln w="7620">
            <a:solidFill>
              <a:srgbClr val="56565B"/>
            </a:solidFill>
            <a:prstDash val="solid"/>
          </a:ln>
        </p:spPr>
        <p:txBody>
          <a:bodyPr/>
          <a:lstStyle/>
          <a:p>
            <a:r>
              <a:rPr lang="en-US" dirty="0">
                <a:solidFill>
                  <a:srgbClr val="E5E0DF"/>
                </a:solidFill>
                <a:latin typeface="Times New Roman" panose="02020603050405020304" pitchFamily="18" charset="0"/>
                <a:ea typeface="Poppins" pitchFamily="34" charset="-122"/>
                <a:cs typeface="Times New Roman" panose="02020603050405020304" pitchFamily="18" charset="0"/>
              </a:rPr>
              <a:t>1</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9" name="Text 6"/>
          <p:cNvSpPr/>
          <p:nvPr/>
        </p:nvSpPr>
        <p:spPr>
          <a:xfrm>
            <a:off x="3604081" y="3958352"/>
            <a:ext cx="72390" cy="309682"/>
          </a:xfrm>
          <a:prstGeom prst="rect">
            <a:avLst/>
          </a:prstGeom>
          <a:noFill/>
          <a:ln/>
        </p:spPr>
        <p:txBody>
          <a:bodyPr wrap="none" rtlCol="0" anchor="t"/>
          <a:lstStyle/>
          <a:p>
            <a:pPr marL="0" indent="0" algn="ctr">
              <a:lnSpc>
                <a:spcPts val="2438"/>
              </a:lnSpc>
              <a:buNone/>
            </a:pPr>
            <a:endParaRPr lang="en-US" sz="1951" dirty="0">
              <a:latin typeface="Times New Roman" panose="02020603050405020304" pitchFamily="18" charset="0"/>
              <a:cs typeface="Times New Roman" panose="02020603050405020304" pitchFamily="18" charset="0"/>
            </a:endParaRPr>
          </a:p>
        </p:txBody>
      </p:sp>
      <p:sp>
        <p:nvSpPr>
          <p:cNvPr id="10" name="Text 7"/>
          <p:cNvSpPr/>
          <p:nvPr/>
        </p:nvSpPr>
        <p:spPr>
          <a:xfrm>
            <a:off x="5982827" y="4023516"/>
            <a:ext cx="2414696" cy="328228"/>
          </a:xfrm>
          <a:prstGeom prst="rect">
            <a:avLst/>
          </a:prstGeom>
          <a:noFill/>
          <a:ln/>
        </p:spPr>
        <p:txBody>
          <a:bodyPr wrap="none" rtlCol="0" anchor="t"/>
          <a:lstStyle/>
          <a:p>
            <a:pPr marL="0" indent="0" algn="l">
              <a:lnSpc>
                <a:spcPts val="2032"/>
              </a:lnSpc>
              <a:buNone/>
            </a:pPr>
            <a:r>
              <a:rPr lang="en-US" sz="2200" b="1" dirty="0">
                <a:solidFill>
                  <a:srgbClr val="E5E0DF"/>
                </a:solidFill>
                <a:latin typeface="Times New Roman" panose="02020603050405020304" pitchFamily="18" charset="0"/>
                <a:ea typeface="Poppins" pitchFamily="34" charset="-122"/>
                <a:cs typeface="Times New Roman" panose="02020603050405020304" pitchFamily="18" charset="0"/>
              </a:rPr>
              <a:t>Iron Extraction</a:t>
            </a:r>
            <a:endParaRPr lang="en-US" sz="2200" b="1" dirty="0">
              <a:latin typeface="Times New Roman" panose="02020603050405020304" pitchFamily="18" charset="0"/>
              <a:cs typeface="Times New Roman" panose="02020603050405020304" pitchFamily="18" charset="0"/>
            </a:endParaRPr>
          </a:p>
        </p:txBody>
      </p:sp>
      <p:sp>
        <p:nvSpPr>
          <p:cNvPr id="11" name="Text 8"/>
          <p:cNvSpPr/>
          <p:nvPr/>
        </p:nvSpPr>
        <p:spPr>
          <a:xfrm>
            <a:off x="5982827" y="4358996"/>
            <a:ext cx="7732075" cy="885468"/>
          </a:xfrm>
          <a:prstGeom prst="rect">
            <a:avLst/>
          </a:prstGeom>
          <a:noFill/>
          <a:ln/>
        </p:spPr>
        <p:txBody>
          <a:bodyPr wrap="square" rtlCol="0" anchor="t"/>
          <a:lstStyle/>
          <a:p>
            <a:pPr marL="0" indent="0" algn="l">
              <a:lnSpc>
                <a:spcPts val="2081"/>
              </a:lnSpc>
              <a:buNone/>
            </a:pPr>
            <a:r>
              <a:rPr lang="en-US" sz="1700" dirty="0">
                <a:solidFill>
                  <a:srgbClr val="E5E0DF"/>
                </a:solidFill>
                <a:latin typeface="Times New Roman" panose="02020603050405020304" pitchFamily="18" charset="0"/>
                <a:ea typeface="Roboto" pitchFamily="34" charset="-122"/>
                <a:cs typeface="Times New Roman" panose="02020603050405020304" pitchFamily="18" charset="0"/>
              </a:rPr>
              <a:t>Ancient Bharat was renowned for its advanced techniques in iron extraction from ores, contributing significantly to metallurgical knowledge</a:t>
            </a:r>
            <a:r>
              <a:rPr lang="en-US" dirty="0">
                <a:solidFill>
                  <a:srgbClr val="E5E0DF"/>
                </a:solidFill>
                <a:latin typeface="Times New Roman" panose="02020603050405020304" pitchFamily="18" charset="0"/>
                <a:ea typeface="Roboto" pitchFamily="34" charset="-122"/>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12" name="Shape 9"/>
          <p:cNvSpPr/>
          <p:nvPr/>
        </p:nvSpPr>
        <p:spPr>
          <a:xfrm>
            <a:off x="5401257" y="5480193"/>
            <a:ext cx="395688" cy="45719"/>
          </a:xfrm>
          <a:prstGeom prst="roundRect">
            <a:avLst>
              <a:gd name="adj" fmla="val 225352"/>
            </a:avLst>
          </a:prstGeom>
          <a:solidFill>
            <a:srgbClr val="56565B"/>
          </a:solidFill>
          <a:ln/>
        </p:spPr>
        <p:txBody>
          <a:bodyPr/>
          <a:lstStyle/>
          <a:p>
            <a:endParaRPr lang="en-US">
              <a:latin typeface="Times New Roman" panose="02020603050405020304" pitchFamily="18" charset="0"/>
              <a:cs typeface="Times New Roman" panose="02020603050405020304" pitchFamily="18" charset="0"/>
            </a:endParaRPr>
          </a:p>
        </p:txBody>
      </p:sp>
      <p:sp>
        <p:nvSpPr>
          <p:cNvPr id="13" name="Shape 10"/>
          <p:cNvSpPr/>
          <p:nvPr/>
        </p:nvSpPr>
        <p:spPr>
          <a:xfrm>
            <a:off x="5172815" y="5287685"/>
            <a:ext cx="371594" cy="371594"/>
          </a:xfrm>
          <a:prstGeom prst="roundRect">
            <a:avLst>
              <a:gd name="adj" fmla="val 20001"/>
            </a:avLst>
          </a:prstGeom>
          <a:solidFill>
            <a:srgbClr val="3D3D42"/>
          </a:solidFill>
          <a:ln w="7620">
            <a:solidFill>
              <a:srgbClr val="56565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4" name="Text 11"/>
          <p:cNvSpPr/>
          <p:nvPr/>
        </p:nvSpPr>
        <p:spPr>
          <a:xfrm>
            <a:off x="5330415" y="5280186"/>
            <a:ext cx="141684" cy="309682"/>
          </a:xfrm>
          <a:prstGeom prst="rect">
            <a:avLst/>
          </a:prstGeom>
          <a:noFill/>
          <a:ln/>
        </p:spPr>
        <p:txBody>
          <a:bodyPr wrap="none" rtlCol="0" anchor="t"/>
          <a:lstStyle/>
          <a:p>
            <a:pPr marL="0" indent="0" algn="ctr">
              <a:lnSpc>
                <a:spcPts val="2438"/>
              </a:lnSpc>
              <a:buNone/>
            </a:pPr>
            <a:r>
              <a:rPr lang="en-US" sz="1951" dirty="0">
                <a:solidFill>
                  <a:srgbClr val="E5E0DF"/>
                </a:solidFill>
                <a:latin typeface="Times New Roman" panose="02020603050405020304" pitchFamily="18" charset="0"/>
                <a:ea typeface="Poppins" pitchFamily="34" charset="-122"/>
                <a:cs typeface="Times New Roman" panose="02020603050405020304" pitchFamily="18" charset="0"/>
              </a:rPr>
              <a:t>2</a:t>
            </a:r>
            <a:endParaRPr lang="en-US" sz="1951" dirty="0">
              <a:latin typeface="Times New Roman" panose="02020603050405020304" pitchFamily="18" charset="0"/>
              <a:cs typeface="Times New Roman" panose="02020603050405020304" pitchFamily="18" charset="0"/>
            </a:endParaRPr>
          </a:p>
        </p:txBody>
      </p:sp>
      <p:sp>
        <p:nvSpPr>
          <p:cNvPr id="15" name="Text 12"/>
          <p:cNvSpPr/>
          <p:nvPr/>
        </p:nvSpPr>
        <p:spPr>
          <a:xfrm>
            <a:off x="5982827" y="5324833"/>
            <a:ext cx="1908096" cy="258008"/>
          </a:xfrm>
          <a:prstGeom prst="rect">
            <a:avLst/>
          </a:prstGeom>
          <a:noFill/>
          <a:ln/>
        </p:spPr>
        <p:txBody>
          <a:bodyPr wrap="none" rtlCol="0" anchor="t"/>
          <a:lstStyle/>
          <a:p>
            <a:pPr marL="0" indent="0" algn="l">
              <a:lnSpc>
                <a:spcPts val="2032"/>
              </a:lnSpc>
              <a:buNone/>
            </a:pPr>
            <a:r>
              <a:rPr lang="en-US" sz="2200" b="1" dirty="0">
                <a:solidFill>
                  <a:srgbClr val="E5E0DF"/>
                </a:solidFill>
                <a:latin typeface="Times New Roman" panose="02020603050405020304" pitchFamily="18" charset="0"/>
                <a:ea typeface="Poppins" pitchFamily="34" charset="-122"/>
                <a:cs typeface="Times New Roman" panose="02020603050405020304" pitchFamily="18" charset="0"/>
              </a:rPr>
              <a:t>Alloy Development</a:t>
            </a:r>
            <a:endParaRPr lang="en-US" sz="2200" b="1" dirty="0">
              <a:latin typeface="Times New Roman" panose="02020603050405020304" pitchFamily="18" charset="0"/>
              <a:cs typeface="Times New Roman" panose="02020603050405020304" pitchFamily="18" charset="0"/>
            </a:endParaRPr>
          </a:p>
        </p:txBody>
      </p:sp>
      <p:sp>
        <p:nvSpPr>
          <p:cNvPr id="16" name="Text 13"/>
          <p:cNvSpPr/>
          <p:nvPr/>
        </p:nvSpPr>
        <p:spPr>
          <a:xfrm>
            <a:off x="5982827" y="5740835"/>
            <a:ext cx="8077829" cy="885468"/>
          </a:xfrm>
          <a:prstGeom prst="rect">
            <a:avLst/>
          </a:prstGeom>
          <a:noFill/>
          <a:ln/>
        </p:spPr>
        <p:txBody>
          <a:bodyPr wrap="square" rtlCol="0" anchor="t"/>
          <a:lstStyle/>
          <a:p>
            <a:pPr marL="0" indent="0" algn="l">
              <a:lnSpc>
                <a:spcPts val="2081"/>
              </a:lnSpc>
              <a:buNone/>
            </a:pPr>
            <a:r>
              <a:rPr lang="en-US" sz="1700" dirty="0">
                <a:solidFill>
                  <a:srgbClr val="E5E0DF"/>
                </a:solidFill>
                <a:latin typeface="Times New Roman" panose="02020603050405020304" pitchFamily="18" charset="0"/>
                <a:ea typeface="Roboto" pitchFamily="34" charset="-122"/>
                <a:cs typeface="Times New Roman" panose="02020603050405020304" pitchFamily="18" charset="0"/>
              </a:rPr>
              <a:t>Ancient </a:t>
            </a:r>
            <a:r>
              <a:rPr lang="en-US" sz="1700" dirty="0" err="1">
                <a:solidFill>
                  <a:srgbClr val="E5E0DF"/>
                </a:solidFill>
                <a:latin typeface="Times New Roman" panose="02020603050405020304" pitchFamily="18" charset="0"/>
                <a:ea typeface="Roboto" pitchFamily="34" charset="-122"/>
                <a:cs typeface="Times New Roman" panose="02020603050405020304" pitchFamily="18" charset="0"/>
              </a:rPr>
              <a:t>Bharatiya</a:t>
            </a:r>
            <a:r>
              <a:rPr lang="en-US" sz="1700" dirty="0">
                <a:solidFill>
                  <a:srgbClr val="E5E0DF"/>
                </a:solidFill>
                <a:latin typeface="Times New Roman" panose="02020603050405020304" pitchFamily="18" charset="0"/>
                <a:ea typeface="Roboto" pitchFamily="34" charset="-122"/>
                <a:cs typeface="Times New Roman" panose="02020603050405020304" pitchFamily="18" charset="0"/>
              </a:rPr>
              <a:t> metallurgists excelled in the creation of alloys with specific properties, such as strength, malleability, and corrosion resistance.</a:t>
            </a:r>
            <a:endParaRPr lang="en-US" sz="1700" dirty="0">
              <a:latin typeface="Times New Roman" panose="02020603050405020304" pitchFamily="18" charset="0"/>
              <a:cs typeface="Times New Roman" panose="02020603050405020304" pitchFamily="18" charset="0"/>
            </a:endParaRPr>
          </a:p>
        </p:txBody>
      </p:sp>
      <p:sp>
        <p:nvSpPr>
          <p:cNvPr id="17" name="Shape 14"/>
          <p:cNvSpPr/>
          <p:nvPr/>
        </p:nvSpPr>
        <p:spPr>
          <a:xfrm>
            <a:off x="5279164" y="6695683"/>
            <a:ext cx="578048" cy="32980"/>
          </a:xfrm>
          <a:prstGeom prst="roundRect">
            <a:avLst>
              <a:gd name="adj" fmla="val 225352"/>
            </a:avLst>
          </a:prstGeom>
          <a:solidFill>
            <a:srgbClr val="56565B"/>
          </a:solidFill>
          <a:ln/>
        </p:spPr>
        <p:txBody>
          <a:bodyPr/>
          <a:lstStyle/>
          <a:p>
            <a:endParaRPr lang="en-US">
              <a:latin typeface="Times New Roman" panose="02020603050405020304" pitchFamily="18" charset="0"/>
              <a:cs typeface="Times New Roman" panose="02020603050405020304" pitchFamily="18" charset="0"/>
            </a:endParaRPr>
          </a:p>
        </p:txBody>
      </p:sp>
      <p:sp>
        <p:nvSpPr>
          <p:cNvPr id="18" name="Shape 15"/>
          <p:cNvSpPr/>
          <p:nvPr/>
        </p:nvSpPr>
        <p:spPr>
          <a:xfrm>
            <a:off x="5196594" y="6519803"/>
            <a:ext cx="371594" cy="371594"/>
          </a:xfrm>
          <a:prstGeom prst="roundRect">
            <a:avLst>
              <a:gd name="adj" fmla="val 20001"/>
            </a:avLst>
          </a:prstGeom>
          <a:solidFill>
            <a:srgbClr val="3D3D42"/>
          </a:solidFill>
          <a:ln w="7620">
            <a:solidFill>
              <a:srgbClr val="56565B"/>
            </a:solidFill>
            <a:prstDash val="solid"/>
          </a:ln>
        </p:spPr>
        <p:txBody>
          <a:bodyPr/>
          <a:lstStyle/>
          <a:p>
            <a:endParaRPr lang="en-US" dirty="0">
              <a:latin typeface="Times New Roman" panose="02020603050405020304" pitchFamily="18" charset="0"/>
              <a:cs typeface="Times New Roman" panose="02020603050405020304" pitchFamily="18" charset="0"/>
            </a:endParaRPr>
          </a:p>
        </p:txBody>
      </p:sp>
      <p:sp>
        <p:nvSpPr>
          <p:cNvPr id="19" name="Text 16"/>
          <p:cNvSpPr/>
          <p:nvPr/>
        </p:nvSpPr>
        <p:spPr>
          <a:xfrm>
            <a:off x="5345900" y="6489250"/>
            <a:ext cx="144899" cy="309682"/>
          </a:xfrm>
          <a:prstGeom prst="rect">
            <a:avLst/>
          </a:prstGeom>
          <a:noFill/>
          <a:ln/>
        </p:spPr>
        <p:txBody>
          <a:bodyPr wrap="none" rtlCol="0" anchor="t"/>
          <a:lstStyle/>
          <a:p>
            <a:pPr marL="0" indent="0" algn="ctr">
              <a:lnSpc>
                <a:spcPts val="2438"/>
              </a:lnSpc>
              <a:buNone/>
            </a:pPr>
            <a:r>
              <a:rPr lang="en-US" sz="1951" dirty="0">
                <a:solidFill>
                  <a:srgbClr val="E5E0DF"/>
                </a:solidFill>
                <a:latin typeface="Times New Roman" panose="02020603050405020304" pitchFamily="18" charset="0"/>
                <a:ea typeface="Poppins" pitchFamily="34" charset="-122"/>
                <a:cs typeface="Times New Roman" panose="02020603050405020304" pitchFamily="18" charset="0"/>
              </a:rPr>
              <a:t>3</a:t>
            </a:r>
            <a:endParaRPr lang="en-US" sz="1951" dirty="0">
              <a:latin typeface="Times New Roman" panose="02020603050405020304" pitchFamily="18" charset="0"/>
              <a:cs typeface="Times New Roman" panose="02020603050405020304" pitchFamily="18" charset="0"/>
            </a:endParaRPr>
          </a:p>
        </p:txBody>
      </p:sp>
      <p:sp>
        <p:nvSpPr>
          <p:cNvPr id="20" name="Text 17"/>
          <p:cNvSpPr/>
          <p:nvPr/>
        </p:nvSpPr>
        <p:spPr>
          <a:xfrm>
            <a:off x="6026007" y="6591122"/>
            <a:ext cx="2598229" cy="358284"/>
          </a:xfrm>
          <a:prstGeom prst="rect">
            <a:avLst/>
          </a:prstGeom>
          <a:noFill/>
          <a:ln/>
        </p:spPr>
        <p:txBody>
          <a:bodyPr wrap="none" rtlCol="0" anchor="t"/>
          <a:lstStyle/>
          <a:p>
            <a:pPr marL="0" indent="0" algn="l">
              <a:lnSpc>
                <a:spcPts val="2032"/>
              </a:lnSpc>
              <a:buNone/>
            </a:pPr>
            <a:r>
              <a:rPr lang="en-US" sz="2200" b="1" dirty="0">
                <a:solidFill>
                  <a:srgbClr val="E5E0DF"/>
                </a:solidFill>
                <a:latin typeface="Times New Roman" panose="02020603050405020304" pitchFamily="18" charset="0"/>
                <a:ea typeface="Poppins" pitchFamily="34" charset="-122"/>
                <a:cs typeface="Times New Roman" panose="02020603050405020304" pitchFamily="18" charset="0"/>
              </a:rPr>
              <a:t>Casting Techniques</a:t>
            </a:r>
            <a:endParaRPr lang="en-US" sz="2200" b="1" dirty="0">
              <a:latin typeface="Times New Roman" panose="02020603050405020304" pitchFamily="18" charset="0"/>
              <a:cs typeface="Times New Roman" panose="02020603050405020304" pitchFamily="18" charset="0"/>
            </a:endParaRPr>
          </a:p>
        </p:txBody>
      </p:sp>
      <p:sp>
        <p:nvSpPr>
          <p:cNvPr id="21" name="Text 18"/>
          <p:cNvSpPr/>
          <p:nvPr/>
        </p:nvSpPr>
        <p:spPr>
          <a:xfrm>
            <a:off x="6026007" y="7111288"/>
            <a:ext cx="6688931" cy="528399"/>
          </a:xfrm>
          <a:prstGeom prst="rect">
            <a:avLst/>
          </a:prstGeom>
          <a:noFill/>
          <a:ln/>
        </p:spPr>
        <p:txBody>
          <a:bodyPr wrap="square" rtlCol="0" anchor="t"/>
          <a:lstStyle/>
          <a:p>
            <a:pPr marL="0" indent="0" algn="l">
              <a:lnSpc>
                <a:spcPts val="2081"/>
              </a:lnSpc>
              <a:buNone/>
            </a:pPr>
            <a:r>
              <a:rPr lang="en-US" sz="1700" dirty="0">
                <a:solidFill>
                  <a:srgbClr val="E5E0DF"/>
                </a:solidFill>
                <a:latin typeface="Times New Roman" panose="02020603050405020304" pitchFamily="18" charset="0"/>
                <a:ea typeface="Roboto" pitchFamily="34" charset="-122"/>
                <a:cs typeface="Times New Roman" panose="02020603050405020304" pitchFamily="18" charset="0"/>
              </a:rPr>
              <a:t>The craftsmen of ancient Bharat mastered intricate casting methods for creating intricate metal artifacts and sculptures.</a:t>
            </a:r>
            <a:endParaRPr lang="en-US" sz="1700" dirty="0">
              <a:latin typeface="Times New Roman" panose="02020603050405020304" pitchFamily="18" charset="0"/>
              <a:cs typeface="Times New Roman" panose="02020603050405020304" pitchFamily="18" charset="0"/>
            </a:endParaRPr>
          </a:p>
        </p:txBody>
      </p:sp>
      <p:pic>
        <p:nvPicPr>
          <p:cNvPr id="23" name="Picture 22">
            <a:extLst>
              <a:ext uri="{FF2B5EF4-FFF2-40B4-BE49-F238E27FC236}">
                <a16:creationId xmlns:a16="http://schemas.microsoft.com/office/drawing/2014/main" id="{34C53E79-EBC0-5C66-209F-4D7231142BF1}"/>
              </a:ext>
            </a:extLst>
          </p:cNvPr>
          <p:cNvPicPr>
            <a:picLocks noChangeAspect="1"/>
          </p:cNvPicPr>
          <p:nvPr/>
        </p:nvPicPr>
        <p:blipFill>
          <a:blip r:embed="rId4"/>
          <a:stretch>
            <a:fillRect/>
          </a:stretch>
        </p:blipFill>
        <p:spPr>
          <a:xfrm>
            <a:off x="260433" y="2906662"/>
            <a:ext cx="4776824" cy="5175948"/>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1000" fill="hold"/>
                                        <p:tgtEl>
                                          <p:spTgt spid="16"/>
                                        </p:tgtEl>
                                        <p:attrNameLst>
                                          <p:attrName>ppt_w</p:attrName>
                                        </p:attrNameLst>
                                      </p:cBhvr>
                                      <p:tavLst>
                                        <p:tav tm="0">
                                          <p:val>
                                            <p:fltVal val="0"/>
                                          </p:val>
                                        </p:tav>
                                        <p:tav tm="100000">
                                          <p:val>
                                            <p:strVal val="#ppt_w"/>
                                          </p:val>
                                        </p:tav>
                                      </p:tavLst>
                                    </p:anim>
                                    <p:anim calcmode="lin" valueType="num">
                                      <p:cBhvr>
                                        <p:cTn id="28" dur="1000" fill="hold"/>
                                        <p:tgtEl>
                                          <p:spTgt spid="16"/>
                                        </p:tgtEl>
                                        <p:attrNameLst>
                                          <p:attrName>ppt_h</p:attrName>
                                        </p:attrNameLst>
                                      </p:cBhvr>
                                      <p:tavLst>
                                        <p:tav tm="0">
                                          <p:val>
                                            <p:fltVal val="0"/>
                                          </p:val>
                                        </p:tav>
                                        <p:tav tm="100000">
                                          <p:val>
                                            <p:strVal val="#ppt_h"/>
                                          </p:val>
                                        </p:tav>
                                      </p:tavLst>
                                    </p:anim>
                                    <p:anim calcmode="lin" valueType="num">
                                      <p:cBhvr>
                                        <p:cTn id="29" dur="1000" fill="hold"/>
                                        <p:tgtEl>
                                          <p:spTgt spid="16"/>
                                        </p:tgtEl>
                                        <p:attrNameLst>
                                          <p:attrName>style.rotation</p:attrName>
                                        </p:attrNameLst>
                                      </p:cBhvr>
                                      <p:tavLst>
                                        <p:tav tm="0">
                                          <p:val>
                                            <p:fltVal val="90"/>
                                          </p:val>
                                        </p:tav>
                                        <p:tav tm="100000">
                                          <p:val>
                                            <p:fltVal val="0"/>
                                          </p:val>
                                        </p:tav>
                                      </p:tavLst>
                                    </p:anim>
                                    <p:animEffect transition="in" filter="fade">
                                      <p:cBhvr>
                                        <p:cTn id="30" dur="1000"/>
                                        <p:tgtEl>
                                          <p:spTgt spid="16"/>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ppt_x"/>
                                          </p:val>
                                        </p:tav>
                                        <p:tav tm="100000">
                                          <p:val>
                                            <p:strVal val="#ppt_x"/>
                                          </p:val>
                                        </p:tav>
                                      </p:tavLst>
                                    </p:anim>
                                    <p:anim calcmode="lin" valueType="num">
                                      <p:cBhvr additive="base">
                                        <p:cTn id="36"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1" presetClass="entr" presetSubtype="0" fill="hold" grpId="0" nodeType="click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1000" fill="hold"/>
                                        <p:tgtEl>
                                          <p:spTgt spid="21"/>
                                        </p:tgtEl>
                                        <p:attrNameLst>
                                          <p:attrName>ppt_w</p:attrName>
                                        </p:attrNameLst>
                                      </p:cBhvr>
                                      <p:tavLst>
                                        <p:tav tm="0">
                                          <p:val>
                                            <p:fltVal val="0"/>
                                          </p:val>
                                        </p:tav>
                                        <p:tav tm="100000">
                                          <p:val>
                                            <p:strVal val="#ppt_w"/>
                                          </p:val>
                                        </p:tav>
                                      </p:tavLst>
                                    </p:anim>
                                    <p:anim calcmode="lin" valueType="num">
                                      <p:cBhvr>
                                        <p:cTn id="42" dur="1000" fill="hold"/>
                                        <p:tgtEl>
                                          <p:spTgt spid="21"/>
                                        </p:tgtEl>
                                        <p:attrNameLst>
                                          <p:attrName>ppt_h</p:attrName>
                                        </p:attrNameLst>
                                      </p:cBhvr>
                                      <p:tavLst>
                                        <p:tav tm="0">
                                          <p:val>
                                            <p:fltVal val="0"/>
                                          </p:val>
                                        </p:tav>
                                        <p:tav tm="100000">
                                          <p:val>
                                            <p:strVal val="#ppt_h"/>
                                          </p:val>
                                        </p:tav>
                                      </p:tavLst>
                                    </p:anim>
                                    <p:anim calcmode="lin" valueType="num">
                                      <p:cBhvr>
                                        <p:cTn id="43" dur="1000" fill="hold"/>
                                        <p:tgtEl>
                                          <p:spTgt spid="21"/>
                                        </p:tgtEl>
                                        <p:attrNameLst>
                                          <p:attrName>style.rotation</p:attrName>
                                        </p:attrNameLst>
                                      </p:cBhvr>
                                      <p:tavLst>
                                        <p:tav tm="0">
                                          <p:val>
                                            <p:fltVal val="90"/>
                                          </p:val>
                                        </p:tav>
                                        <p:tav tm="100000">
                                          <p:val>
                                            <p:fltVal val="0"/>
                                          </p:val>
                                        </p:tav>
                                      </p:tavLst>
                                    </p:anim>
                                    <p:animEffect transition="in" filter="fade">
                                      <p:cBhvr>
                                        <p:cTn id="44"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20" grpId="0" animBg="1"/>
      <p:bldP spid="2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CEE6FF-1779-61B6-10ED-3D73FF06DAB3}"/>
              </a:ext>
            </a:extLst>
          </p:cNvPr>
          <p:cNvSpPr txBox="1"/>
          <p:nvPr/>
        </p:nvSpPr>
        <p:spPr>
          <a:xfrm>
            <a:off x="442762" y="1207831"/>
            <a:ext cx="13956632" cy="1138773"/>
          </a:xfrm>
          <a:prstGeom prst="rect">
            <a:avLst/>
          </a:prstGeom>
          <a:noFill/>
        </p:spPr>
        <p:txBody>
          <a:bodyPr wrap="square" rtlCol="0">
            <a:spAutoFit/>
          </a:bodyPr>
          <a:lstStyle/>
          <a:p>
            <a:r>
              <a:rPr lang="en-US" sz="1700" dirty="0">
                <a:latin typeface="Times New Roman" panose="02020603050405020304" pitchFamily="18" charset="0"/>
                <a:cs typeface="Times New Roman" panose="02020603050405020304" pitchFamily="18" charset="0"/>
              </a:rPr>
              <a:t>Ancient Bharat made significant contributions to metallurgy, particularly in iron extraction techniques. Advanced methods of iron smelting, documented in texts like the </a:t>
            </a:r>
            <a:r>
              <a:rPr lang="en-US" sz="1700" dirty="0" err="1">
                <a:latin typeface="Times New Roman" panose="02020603050405020304" pitchFamily="18" charset="0"/>
                <a:cs typeface="Times New Roman" panose="02020603050405020304" pitchFamily="18" charset="0"/>
              </a:rPr>
              <a:t>Arthashastra</a:t>
            </a:r>
            <a:r>
              <a:rPr lang="en-US" sz="1700" dirty="0">
                <a:latin typeface="Times New Roman" panose="02020603050405020304" pitchFamily="18" charset="0"/>
                <a:cs typeface="Times New Roman" panose="02020603050405020304" pitchFamily="18" charset="0"/>
              </a:rPr>
              <a:t> and Sangam literature, showcase the sophistication of ancient Indian metallurgical knowledge. Excavations at sites such as </a:t>
            </a:r>
            <a:r>
              <a:rPr lang="en-US" sz="1700" dirty="0" err="1">
                <a:latin typeface="Times New Roman" panose="02020603050405020304" pitchFamily="18" charset="0"/>
                <a:cs typeface="Times New Roman" panose="02020603050405020304" pitchFamily="18" charset="0"/>
              </a:rPr>
              <a:t>Rakhigarhi</a:t>
            </a:r>
            <a:r>
              <a:rPr lang="en-US" sz="1700" dirty="0">
                <a:latin typeface="Times New Roman" panose="02020603050405020304" pitchFamily="18" charset="0"/>
                <a:cs typeface="Times New Roman" panose="02020603050405020304" pitchFamily="18" charset="0"/>
              </a:rPr>
              <a:t> and </a:t>
            </a:r>
            <a:r>
              <a:rPr lang="en-US" sz="1700" dirty="0" err="1">
                <a:latin typeface="Times New Roman" panose="02020603050405020304" pitchFamily="18" charset="0"/>
                <a:cs typeface="Times New Roman" panose="02020603050405020304" pitchFamily="18" charset="0"/>
              </a:rPr>
              <a:t>Kodumanal</a:t>
            </a:r>
            <a:r>
              <a:rPr lang="en-US" sz="1700" dirty="0">
                <a:latin typeface="Times New Roman" panose="02020603050405020304" pitchFamily="18" charset="0"/>
                <a:cs typeface="Times New Roman" panose="02020603050405020304" pitchFamily="18" charset="0"/>
              </a:rPr>
              <a:t> provide archaeological evidence of widespread iron production, highlighting Bharat's pivotal role in the advancement of metallurgical practices in antiquity.</a:t>
            </a:r>
          </a:p>
        </p:txBody>
      </p:sp>
      <p:pic>
        <p:nvPicPr>
          <p:cNvPr id="1026" name="Picture 2" descr="Pillars of Ashoka - Wikipedia">
            <a:extLst>
              <a:ext uri="{FF2B5EF4-FFF2-40B4-BE49-F238E27FC236}">
                <a16:creationId xmlns:a16="http://schemas.microsoft.com/office/drawing/2014/main" id="{28D4F2E1-1DC9-2924-CC76-35089A6171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3908" y="2565399"/>
            <a:ext cx="4754880" cy="359984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6CF64E8-47DD-83E6-29F2-CB5B3AA35B50}"/>
              </a:ext>
            </a:extLst>
          </p:cNvPr>
          <p:cNvSpPr txBox="1"/>
          <p:nvPr/>
        </p:nvSpPr>
        <p:spPr>
          <a:xfrm>
            <a:off x="1928036" y="380464"/>
            <a:ext cx="10986084" cy="584775"/>
          </a:xfrm>
          <a:prstGeom prst="rect">
            <a:avLst/>
          </a:prstGeom>
          <a:noFill/>
        </p:spPr>
        <p:txBody>
          <a:bodyPr wrap="none" rtlCol="0">
            <a:spAutoFit/>
          </a:bodyPr>
          <a:lstStyle/>
          <a:p>
            <a:r>
              <a:rPr lang="en-US" sz="3200" dirty="0">
                <a:solidFill>
                  <a:srgbClr val="ECECEC"/>
                </a:solidFill>
                <a:latin typeface="Times New Roman" panose="02020603050405020304" pitchFamily="18" charset="0"/>
                <a:cs typeface="Times New Roman" panose="02020603050405020304" pitchFamily="18" charset="0"/>
              </a:rPr>
              <a:t>M</a:t>
            </a:r>
            <a:r>
              <a:rPr lang="en-US" sz="3200" b="0" i="0" dirty="0">
                <a:solidFill>
                  <a:srgbClr val="ECECEC"/>
                </a:solidFill>
                <a:effectLst/>
                <a:latin typeface="Times New Roman" panose="02020603050405020304" pitchFamily="18" charset="0"/>
                <a:cs typeface="Times New Roman" panose="02020603050405020304" pitchFamily="18" charset="0"/>
              </a:rPr>
              <a:t>etallurgical Contribution and Some </a:t>
            </a:r>
            <a:r>
              <a:rPr lang="en-US" sz="3200" dirty="0">
                <a:solidFill>
                  <a:srgbClr val="ECECEC"/>
                </a:solidFill>
                <a:latin typeface="Times New Roman" panose="02020603050405020304" pitchFamily="18" charset="0"/>
                <a:cs typeface="Times New Roman" panose="02020603050405020304" pitchFamily="18" charset="0"/>
              </a:rPr>
              <a:t>M</a:t>
            </a:r>
            <a:r>
              <a:rPr lang="en-US" sz="3200" b="0" i="0" dirty="0">
                <a:solidFill>
                  <a:srgbClr val="ECECEC"/>
                </a:solidFill>
                <a:effectLst/>
                <a:latin typeface="Times New Roman" panose="02020603050405020304" pitchFamily="18" charset="0"/>
                <a:cs typeface="Times New Roman" panose="02020603050405020304" pitchFamily="18" charset="0"/>
              </a:rPr>
              <a:t>arvels Of Ancient Bharat </a:t>
            </a:r>
            <a:endParaRPr lang="en-US" sz="3200" dirty="0">
              <a:latin typeface="Times New Roman" panose="02020603050405020304" pitchFamily="18" charset="0"/>
              <a:cs typeface="Times New Roman" panose="02020603050405020304" pitchFamily="18" charset="0"/>
            </a:endParaRPr>
          </a:p>
        </p:txBody>
      </p:sp>
      <p:pic>
        <p:nvPicPr>
          <p:cNvPr id="1028" name="Picture 4" descr="Sultanganj Buddha - Wikipedia">
            <a:extLst>
              <a:ext uri="{FF2B5EF4-FFF2-40B4-BE49-F238E27FC236}">
                <a16:creationId xmlns:a16="http://schemas.microsoft.com/office/drawing/2014/main" id="{6BDD3FA6-4F3F-45EE-9840-099FEC3002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6247" y="2646947"/>
            <a:ext cx="4220132" cy="359984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D900292-0D84-28F3-E6D9-A5011A71A341}"/>
              </a:ext>
            </a:extLst>
          </p:cNvPr>
          <p:cNvSpPr txBox="1"/>
          <p:nvPr/>
        </p:nvSpPr>
        <p:spPr>
          <a:xfrm>
            <a:off x="798898" y="6402713"/>
            <a:ext cx="5727032" cy="1477328"/>
          </a:xfrm>
          <a:prstGeom prst="rect">
            <a:avLst/>
          </a:prstGeom>
          <a:noFill/>
        </p:spPr>
        <p:txBody>
          <a:bodyPr wrap="square" rtlCol="0">
            <a:spAutoFit/>
          </a:bodyPr>
          <a:lstStyle/>
          <a:p>
            <a:r>
              <a:rPr lang="en-US" b="0" i="0" dirty="0">
                <a:solidFill>
                  <a:srgbClr val="ECECEC"/>
                </a:solidFill>
                <a:effectLst/>
                <a:latin typeface="Söhne"/>
              </a:rPr>
              <a:t>Iron Pillar of Delhi: Build in 4th century CE, this impressive wrought iron pillar stands over 7 meters tall and weighs over 6 tons. Remarkably, it has remained rust-free for over 1,600 years, demonstrating the advanced metallurgical expertise of ancient Indian craftsmen.</a:t>
            </a:r>
            <a:endParaRPr lang="en-US" dirty="0"/>
          </a:p>
        </p:txBody>
      </p:sp>
      <p:sp>
        <p:nvSpPr>
          <p:cNvPr id="5" name="TextBox 4">
            <a:extLst>
              <a:ext uri="{FF2B5EF4-FFF2-40B4-BE49-F238E27FC236}">
                <a16:creationId xmlns:a16="http://schemas.microsoft.com/office/drawing/2014/main" id="{8AA42A39-5128-CEB9-9813-3718001E0DC1}"/>
              </a:ext>
            </a:extLst>
          </p:cNvPr>
          <p:cNvSpPr txBox="1"/>
          <p:nvPr/>
        </p:nvSpPr>
        <p:spPr>
          <a:xfrm>
            <a:off x="9199070" y="6423924"/>
            <a:ext cx="3994485" cy="1477328"/>
          </a:xfrm>
          <a:prstGeom prst="rect">
            <a:avLst/>
          </a:prstGeom>
          <a:noFill/>
        </p:spPr>
        <p:txBody>
          <a:bodyPr wrap="square" rtlCol="0">
            <a:spAutoFit/>
          </a:bodyPr>
          <a:lstStyle/>
          <a:p>
            <a:r>
              <a:rPr lang="en-US" b="0" i="0" dirty="0">
                <a:solidFill>
                  <a:srgbClr val="ECECEC"/>
                </a:solidFill>
                <a:effectLst/>
                <a:latin typeface="Söhne"/>
              </a:rPr>
              <a:t>The </a:t>
            </a:r>
            <a:r>
              <a:rPr lang="en-US" b="0" i="0" dirty="0" err="1">
                <a:solidFill>
                  <a:srgbClr val="ECECEC"/>
                </a:solidFill>
                <a:effectLst/>
                <a:latin typeface="Söhne"/>
              </a:rPr>
              <a:t>Sultanganj</a:t>
            </a:r>
            <a:r>
              <a:rPr lang="en-US" b="0" i="0" dirty="0">
                <a:solidFill>
                  <a:srgbClr val="ECECEC"/>
                </a:solidFill>
                <a:effectLst/>
                <a:latin typeface="Söhne"/>
              </a:rPr>
              <a:t> Buddha is a large copper statue of Lord Buddha dating back to the 7th century CE. It is renowned for its exquisite craftsmanship and the use of advanced bronze casting techniques.</a:t>
            </a:r>
            <a:endParaRPr lang="en-US" dirty="0"/>
          </a:p>
        </p:txBody>
      </p:sp>
    </p:spTree>
    <p:extLst>
      <p:ext uri="{BB962C8B-B14F-4D97-AF65-F5344CB8AC3E}">
        <p14:creationId xmlns:p14="http://schemas.microsoft.com/office/powerpoint/2010/main" val="883404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1000" fill="hold"/>
                                        <p:tgtEl>
                                          <p:spTgt spid="4"/>
                                        </p:tgtEl>
                                        <p:attrNameLst>
                                          <p:attrName>ppt_w</p:attrName>
                                        </p:attrNameLst>
                                      </p:cBhvr>
                                      <p:tavLst>
                                        <p:tav tm="0">
                                          <p:val>
                                            <p:fltVal val="0"/>
                                          </p:val>
                                        </p:tav>
                                        <p:tav tm="100000">
                                          <p:val>
                                            <p:strVal val="#ppt_w"/>
                                          </p:val>
                                        </p:tav>
                                      </p:tavLst>
                                    </p:anim>
                                    <p:anim calcmode="lin" valueType="num">
                                      <p:cBhvr>
                                        <p:cTn id="14" dur="1000" fill="hold"/>
                                        <p:tgtEl>
                                          <p:spTgt spid="4"/>
                                        </p:tgtEl>
                                        <p:attrNameLst>
                                          <p:attrName>ppt_h</p:attrName>
                                        </p:attrNameLst>
                                      </p:cBhvr>
                                      <p:tavLst>
                                        <p:tav tm="0">
                                          <p:val>
                                            <p:fltVal val="0"/>
                                          </p:val>
                                        </p:tav>
                                        <p:tav tm="100000">
                                          <p:val>
                                            <p:strVal val="#ppt_h"/>
                                          </p:val>
                                        </p:tav>
                                      </p:tavLst>
                                    </p:anim>
                                    <p:anim calcmode="lin" valueType="num">
                                      <p:cBhvr>
                                        <p:cTn id="15" dur="1000" fill="hold"/>
                                        <p:tgtEl>
                                          <p:spTgt spid="4"/>
                                        </p:tgtEl>
                                        <p:attrNameLst>
                                          <p:attrName>style.rotation</p:attrName>
                                        </p:attrNameLst>
                                      </p:cBhvr>
                                      <p:tavLst>
                                        <p:tav tm="0">
                                          <p:val>
                                            <p:fltVal val="90"/>
                                          </p:val>
                                        </p:tav>
                                        <p:tav tm="100000">
                                          <p:val>
                                            <p:fltVal val="0"/>
                                          </p:val>
                                        </p:tav>
                                      </p:tavLst>
                                    </p:anim>
                                    <p:animEffect transition="in" filter="fade">
                                      <p:cBhvr>
                                        <p:cTn id="16" dur="10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1028"/>
                                        </p:tgtEl>
                                        <p:attrNameLst>
                                          <p:attrName>style.visibility</p:attrName>
                                        </p:attrNameLst>
                                      </p:cBhvr>
                                      <p:to>
                                        <p:strVal val="visible"/>
                                      </p:to>
                                    </p:set>
                                    <p:anim calcmode="lin" valueType="num">
                                      <p:cBhvr additive="base">
                                        <p:cTn id="21" dur="500" fill="hold"/>
                                        <p:tgtEl>
                                          <p:spTgt spid="1028"/>
                                        </p:tgtEl>
                                        <p:attrNameLst>
                                          <p:attrName>ppt_x</p:attrName>
                                        </p:attrNameLst>
                                      </p:cBhvr>
                                      <p:tavLst>
                                        <p:tav tm="0">
                                          <p:val>
                                            <p:strVal val="#ppt_x"/>
                                          </p:val>
                                        </p:tav>
                                        <p:tav tm="100000">
                                          <p:val>
                                            <p:strVal val="#ppt_x"/>
                                          </p:val>
                                        </p:tav>
                                      </p:tavLst>
                                    </p:anim>
                                    <p:anim calcmode="lin" valueType="num">
                                      <p:cBhvr additive="base">
                                        <p:cTn id="22" dur="500" fill="hold"/>
                                        <p:tgtEl>
                                          <p:spTgt spid="102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p:cTn id="27" dur="1000" fill="hold"/>
                                        <p:tgtEl>
                                          <p:spTgt spid="5"/>
                                        </p:tgtEl>
                                        <p:attrNameLst>
                                          <p:attrName>ppt_w</p:attrName>
                                        </p:attrNameLst>
                                      </p:cBhvr>
                                      <p:tavLst>
                                        <p:tav tm="0">
                                          <p:val>
                                            <p:fltVal val="0"/>
                                          </p:val>
                                        </p:tav>
                                        <p:tav tm="100000">
                                          <p:val>
                                            <p:strVal val="#ppt_w"/>
                                          </p:val>
                                        </p:tav>
                                      </p:tavLst>
                                    </p:anim>
                                    <p:anim calcmode="lin" valueType="num">
                                      <p:cBhvr>
                                        <p:cTn id="28" dur="1000" fill="hold"/>
                                        <p:tgtEl>
                                          <p:spTgt spid="5"/>
                                        </p:tgtEl>
                                        <p:attrNameLst>
                                          <p:attrName>ppt_h</p:attrName>
                                        </p:attrNameLst>
                                      </p:cBhvr>
                                      <p:tavLst>
                                        <p:tav tm="0">
                                          <p:val>
                                            <p:fltVal val="0"/>
                                          </p:val>
                                        </p:tav>
                                        <p:tav tm="100000">
                                          <p:val>
                                            <p:strVal val="#ppt_h"/>
                                          </p:val>
                                        </p:tav>
                                      </p:tavLst>
                                    </p:anim>
                                    <p:anim calcmode="lin" valueType="num">
                                      <p:cBhvr>
                                        <p:cTn id="29" dur="1000" fill="hold"/>
                                        <p:tgtEl>
                                          <p:spTgt spid="5"/>
                                        </p:tgtEl>
                                        <p:attrNameLst>
                                          <p:attrName>style.rotation</p:attrName>
                                        </p:attrNameLst>
                                      </p:cBhvr>
                                      <p:tavLst>
                                        <p:tav tm="0">
                                          <p:val>
                                            <p:fltVal val="90"/>
                                          </p:val>
                                        </p:tav>
                                        <p:tav tm="100000">
                                          <p:val>
                                            <p:fltVal val="0"/>
                                          </p:val>
                                        </p:tav>
                                      </p:tavLst>
                                    </p:anim>
                                    <p:animEffect transition="in" filter="fade">
                                      <p:cBhvr>
                                        <p:cTn id="30"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latin typeface="Times New Roman" panose="02020603050405020304" pitchFamily="18" charset="0"/>
              <a:cs typeface="Times New Roman" panose="02020603050405020304" pitchFamily="18" charset="0"/>
            </a:endParaRPr>
          </a:p>
        </p:txBody>
      </p:sp>
      <p:sp>
        <p:nvSpPr>
          <p:cNvPr id="3" name="Shape 1"/>
          <p:cNvSpPr/>
          <p:nvPr/>
        </p:nvSpPr>
        <p:spPr>
          <a:xfrm>
            <a:off x="0" y="0"/>
            <a:ext cx="14630400" cy="8229600"/>
          </a:xfrm>
          <a:prstGeom prst="rect">
            <a:avLst/>
          </a:prstGeom>
          <a:solidFill>
            <a:srgbClr val="050505"/>
          </a:solidFill>
          <a:ln/>
        </p:spPr>
        <p:txBody>
          <a:bodyPr/>
          <a:lstStyle/>
          <a:p>
            <a:endParaRPr lang="en-US">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40752"/>
            <a:ext cx="14630400" cy="8229600"/>
          </a:xfrm>
          <a:prstGeom prst="rect">
            <a:avLst/>
          </a:prstGeom>
          <a:solidFill>
            <a:srgbClr val="050505">
              <a:alpha val="80000"/>
            </a:srgbClr>
          </a:solidFill>
          <a:ln/>
        </p:spPr>
        <p:txBody>
          <a:bodyPr/>
          <a:lstStyle/>
          <a:p>
            <a:endParaRPr lang="en-US">
              <a:latin typeface="Times New Roman" panose="02020603050405020304" pitchFamily="18" charset="0"/>
              <a:cs typeface="Times New Roman" panose="02020603050405020304" pitchFamily="18" charset="0"/>
            </a:endParaRPr>
          </a:p>
        </p:txBody>
      </p:sp>
      <p:sp>
        <p:nvSpPr>
          <p:cNvPr id="6" name="Text 3"/>
          <p:cNvSpPr/>
          <p:nvPr/>
        </p:nvSpPr>
        <p:spPr>
          <a:xfrm>
            <a:off x="940714" y="151447"/>
            <a:ext cx="12515404" cy="1388745"/>
          </a:xfrm>
          <a:prstGeom prst="rect">
            <a:avLst/>
          </a:prstGeom>
          <a:noFill/>
          <a:ln/>
        </p:spPr>
        <p:txBody>
          <a:bodyPr wrap="square" rtlCol="0" anchor="t"/>
          <a:lstStyle/>
          <a:p>
            <a:pPr marL="0" indent="0">
              <a:lnSpc>
                <a:spcPts val="5468"/>
              </a:lnSpc>
              <a:buNone/>
            </a:pPr>
            <a:r>
              <a:rPr lang="en-US" sz="4374" dirty="0">
                <a:solidFill>
                  <a:srgbClr val="F2F2F3"/>
                </a:solidFill>
                <a:latin typeface="Times New Roman" panose="02020603050405020304" pitchFamily="18" charset="0"/>
                <a:ea typeface="Poppins" pitchFamily="34" charset="-122"/>
                <a:cs typeface="Times New Roman" panose="02020603050405020304" pitchFamily="18" charset="0"/>
              </a:rPr>
              <a:t>The discovery and use of chemicals in Ancient Bharat</a:t>
            </a:r>
            <a:endParaRPr lang="en-US" sz="4374" dirty="0">
              <a:latin typeface="Times New Roman" panose="02020603050405020304" pitchFamily="18" charset="0"/>
              <a:cs typeface="Times New Roman" panose="02020603050405020304" pitchFamily="18" charset="0"/>
            </a:endParaRPr>
          </a:p>
        </p:txBody>
      </p:sp>
      <p:sp>
        <p:nvSpPr>
          <p:cNvPr id="7" name="Shape 4"/>
          <p:cNvSpPr/>
          <p:nvPr/>
        </p:nvSpPr>
        <p:spPr>
          <a:xfrm>
            <a:off x="940714" y="1050607"/>
            <a:ext cx="3370064" cy="3064193"/>
          </a:xfrm>
          <a:prstGeom prst="roundRect">
            <a:avLst>
              <a:gd name="adj" fmla="val 3263"/>
            </a:avLst>
          </a:prstGeom>
          <a:solidFill>
            <a:srgbClr val="3D3D42"/>
          </a:solidFill>
          <a:ln w="7620">
            <a:solidFill>
              <a:srgbClr val="56565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8" name="Text 5"/>
          <p:cNvSpPr/>
          <p:nvPr/>
        </p:nvSpPr>
        <p:spPr>
          <a:xfrm>
            <a:off x="1565003" y="1139485"/>
            <a:ext cx="2221944" cy="347186"/>
          </a:xfrm>
          <a:prstGeom prst="rect">
            <a:avLst/>
          </a:prstGeom>
          <a:noFill/>
          <a:ln/>
        </p:spPr>
        <p:txBody>
          <a:bodyPr wrap="none" rtlCol="0" anchor="t"/>
          <a:lstStyle/>
          <a:p>
            <a:pPr marL="0" indent="0">
              <a:lnSpc>
                <a:spcPts val="2734"/>
              </a:lnSpc>
              <a:buNone/>
            </a:pPr>
            <a:r>
              <a:rPr lang="en-US" sz="2187" dirty="0">
                <a:solidFill>
                  <a:srgbClr val="E5E0DF"/>
                </a:solidFill>
                <a:latin typeface="Times New Roman" panose="02020603050405020304" pitchFamily="18" charset="0"/>
                <a:ea typeface="Poppins" pitchFamily="34" charset="-122"/>
                <a:cs typeface="Times New Roman" panose="02020603050405020304" pitchFamily="18" charset="0"/>
              </a:rPr>
              <a:t>Herbal Extracts</a:t>
            </a:r>
            <a:endParaRPr lang="en-US" sz="2187" dirty="0">
              <a:latin typeface="Times New Roman" panose="02020603050405020304" pitchFamily="18" charset="0"/>
              <a:cs typeface="Times New Roman" panose="02020603050405020304" pitchFamily="18" charset="0"/>
            </a:endParaRPr>
          </a:p>
        </p:txBody>
      </p:sp>
      <p:sp>
        <p:nvSpPr>
          <p:cNvPr id="9" name="Text 6"/>
          <p:cNvSpPr/>
          <p:nvPr/>
        </p:nvSpPr>
        <p:spPr>
          <a:xfrm>
            <a:off x="1220733" y="1871900"/>
            <a:ext cx="2910483" cy="1421606"/>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Ancient Bharat utilized a wide variety of herbal extracts for medicinal, spiritual, and ritualistic purposes.</a:t>
            </a:r>
            <a:endParaRPr lang="en-US" sz="1750" dirty="0">
              <a:latin typeface="Times New Roman" panose="02020603050405020304" pitchFamily="18" charset="0"/>
              <a:cs typeface="Times New Roman" panose="02020603050405020304" pitchFamily="18" charset="0"/>
            </a:endParaRPr>
          </a:p>
        </p:txBody>
      </p:sp>
      <p:sp>
        <p:nvSpPr>
          <p:cNvPr id="10" name="Shape 7"/>
          <p:cNvSpPr/>
          <p:nvPr/>
        </p:nvSpPr>
        <p:spPr>
          <a:xfrm>
            <a:off x="940714" y="4446508"/>
            <a:ext cx="3370064" cy="3064193"/>
          </a:xfrm>
          <a:prstGeom prst="roundRect">
            <a:avLst>
              <a:gd name="adj" fmla="val 3263"/>
            </a:avLst>
          </a:prstGeom>
          <a:solidFill>
            <a:srgbClr val="3D3D42"/>
          </a:solidFill>
          <a:ln w="7620">
            <a:solidFill>
              <a:srgbClr val="56565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1" name="Text 8"/>
          <p:cNvSpPr/>
          <p:nvPr/>
        </p:nvSpPr>
        <p:spPr>
          <a:xfrm>
            <a:off x="1268313" y="4628554"/>
            <a:ext cx="2910483" cy="694373"/>
          </a:xfrm>
          <a:prstGeom prst="rect">
            <a:avLst/>
          </a:prstGeom>
          <a:noFill/>
          <a:ln/>
        </p:spPr>
        <p:txBody>
          <a:bodyPr wrap="square" rtlCol="0" anchor="t"/>
          <a:lstStyle/>
          <a:p>
            <a:pPr marL="0" indent="0">
              <a:lnSpc>
                <a:spcPts val="2734"/>
              </a:lnSpc>
              <a:buNone/>
            </a:pPr>
            <a:r>
              <a:rPr lang="en-US" sz="2187" dirty="0">
                <a:solidFill>
                  <a:srgbClr val="E5E0DF"/>
                </a:solidFill>
                <a:latin typeface="Times New Roman" panose="02020603050405020304" pitchFamily="18" charset="0"/>
                <a:ea typeface="Poppins" pitchFamily="34" charset="-122"/>
                <a:cs typeface="Times New Roman" panose="02020603050405020304" pitchFamily="18" charset="0"/>
              </a:rPr>
              <a:t>Aromatic Compounds</a:t>
            </a:r>
            <a:endParaRPr lang="en-US" sz="2187" dirty="0">
              <a:latin typeface="Times New Roman" panose="02020603050405020304" pitchFamily="18" charset="0"/>
              <a:cs typeface="Times New Roman" panose="02020603050405020304" pitchFamily="18" charset="0"/>
            </a:endParaRPr>
          </a:p>
        </p:txBody>
      </p:sp>
      <p:sp>
        <p:nvSpPr>
          <p:cNvPr id="12" name="Text 9"/>
          <p:cNvSpPr/>
          <p:nvPr/>
        </p:nvSpPr>
        <p:spPr>
          <a:xfrm>
            <a:off x="1400295" y="5310261"/>
            <a:ext cx="2910483" cy="1777008"/>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The discovery and use of aromatic compounds for perfumes, incense, and therapeutic applications were prevalent in ancient Bharat.</a:t>
            </a:r>
            <a:endParaRPr lang="en-US" sz="1750" dirty="0">
              <a:latin typeface="Times New Roman" panose="02020603050405020304" pitchFamily="18" charset="0"/>
              <a:cs typeface="Times New Roman" panose="02020603050405020304" pitchFamily="18" charset="0"/>
            </a:endParaRPr>
          </a:p>
        </p:txBody>
      </p:sp>
      <p:sp>
        <p:nvSpPr>
          <p:cNvPr id="13" name="Shape 10"/>
          <p:cNvSpPr/>
          <p:nvPr/>
        </p:nvSpPr>
        <p:spPr>
          <a:xfrm>
            <a:off x="4979762" y="2835711"/>
            <a:ext cx="3370064" cy="3064193"/>
          </a:xfrm>
          <a:prstGeom prst="roundRect">
            <a:avLst>
              <a:gd name="adj" fmla="val 3263"/>
            </a:avLst>
          </a:prstGeom>
          <a:solidFill>
            <a:srgbClr val="3D3D42"/>
          </a:solidFill>
          <a:ln w="7620">
            <a:solidFill>
              <a:srgbClr val="56565B"/>
            </a:solidFill>
            <a:prstDash val="solid"/>
          </a:ln>
        </p:spPr>
        <p:txBody>
          <a:bodyPr/>
          <a:lstStyle/>
          <a:p>
            <a:endParaRPr lang="en-US">
              <a:latin typeface="Times New Roman" panose="02020603050405020304" pitchFamily="18" charset="0"/>
              <a:cs typeface="Times New Roman" panose="02020603050405020304" pitchFamily="18" charset="0"/>
            </a:endParaRPr>
          </a:p>
        </p:txBody>
      </p:sp>
      <p:sp>
        <p:nvSpPr>
          <p:cNvPr id="14" name="Text 11"/>
          <p:cNvSpPr/>
          <p:nvPr/>
        </p:nvSpPr>
        <p:spPr>
          <a:xfrm>
            <a:off x="5251492" y="2979062"/>
            <a:ext cx="2910483" cy="694373"/>
          </a:xfrm>
          <a:prstGeom prst="rect">
            <a:avLst/>
          </a:prstGeom>
          <a:noFill/>
          <a:ln/>
        </p:spPr>
        <p:txBody>
          <a:bodyPr wrap="square" rtlCol="0" anchor="t"/>
          <a:lstStyle/>
          <a:p>
            <a:pPr marL="0" indent="0">
              <a:lnSpc>
                <a:spcPts val="2734"/>
              </a:lnSpc>
              <a:buNone/>
            </a:pPr>
            <a:r>
              <a:rPr lang="en-US" sz="2187" dirty="0">
                <a:solidFill>
                  <a:srgbClr val="E5E0DF"/>
                </a:solidFill>
                <a:latin typeface="Times New Roman" panose="02020603050405020304" pitchFamily="18" charset="0"/>
                <a:ea typeface="Poppins" pitchFamily="34" charset="-122"/>
                <a:cs typeface="Times New Roman" panose="02020603050405020304" pitchFamily="18" charset="0"/>
              </a:rPr>
              <a:t>Preservation Techniques</a:t>
            </a:r>
            <a:endParaRPr lang="en-US" sz="2187" dirty="0">
              <a:latin typeface="Times New Roman" panose="02020603050405020304" pitchFamily="18" charset="0"/>
              <a:cs typeface="Times New Roman" panose="02020603050405020304" pitchFamily="18" charset="0"/>
            </a:endParaRPr>
          </a:p>
        </p:txBody>
      </p:sp>
      <p:sp>
        <p:nvSpPr>
          <p:cNvPr id="15" name="Text 12"/>
          <p:cNvSpPr/>
          <p:nvPr/>
        </p:nvSpPr>
        <p:spPr>
          <a:xfrm>
            <a:off x="5345417" y="3667662"/>
            <a:ext cx="2910483" cy="1777008"/>
          </a:xfrm>
          <a:prstGeom prst="rect">
            <a:avLst/>
          </a:prstGeom>
          <a:noFill/>
          <a:ln/>
        </p:spPr>
        <p:txBody>
          <a:bodyPr wrap="square" rtlCol="0" anchor="t"/>
          <a:lstStyle/>
          <a:p>
            <a:pPr marL="0" indent="0">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Ancient Bharatiya scholars developed innovative methods for food preservation using natural chemicals and processes.</a:t>
            </a:r>
            <a:endParaRPr lang="en-US" sz="1750"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74315CE5-3D82-043B-6229-8F242834891E}"/>
              </a:ext>
            </a:extLst>
          </p:cNvPr>
          <p:cNvPicPr>
            <a:picLocks noChangeAspect="1"/>
          </p:cNvPicPr>
          <p:nvPr/>
        </p:nvPicPr>
        <p:blipFill>
          <a:blip r:embed="rId4"/>
          <a:stretch>
            <a:fillRect/>
          </a:stretch>
        </p:blipFill>
        <p:spPr>
          <a:xfrm>
            <a:off x="8792484" y="1477628"/>
            <a:ext cx="5250775" cy="5997936"/>
          </a:xfrm>
          <a:prstGeom prst="rect">
            <a:avLst/>
          </a:prstGeom>
          <a:ln>
            <a:noFill/>
          </a:ln>
          <a:effectLst>
            <a:softEdge rad="112500"/>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fltVal val="0"/>
                                          </p:val>
                                        </p:tav>
                                        <p:tav tm="100000">
                                          <p:val>
                                            <p:strVal val="#ppt_w"/>
                                          </p:val>
                                        </p:tav>
                                      </p:tavLst>
                                    </p:anim>
                                    <p:anim calcmode="lin" valueType="num">
                                      <p:cBhvr>
                                        <p:cTn id="14" dur="1000" fill="hold"/>
                                        <p:tgtEl>
                                          <p:spTgt spid="9"/>
                                        </p:tgtEl>
                                        <p:attrNameLst>
                                          <p:attrName>ppt_h</p:attrName>
                                        </p:attrNameLst>
                                      </p:cBhvr>
                                      <p:tavLst>
                                        <p:tav tm="0">
                                          <p:val>
                                            <p:fltVal val="0"/>
                                          </p:val>
                                        </p:tav>
                                        <p:tav tm="100000">
                                          <p:val>
                                            <p:strVal val="#ppt_h"/>
                                          </p:val>
                                        </p:tav>
                                      </p:tavLst>
                                    </p:anim>
                                    <p:anim calcmode="lin" valueType="num">
                                      <p:cBhvr>
                                        <p:cTn id="15" dur="1000" fill="hold"/>
                                        <p:tgtEl>
                                          <p:spTgt spid="9"/>
                                        </p:tgtEl>
                                        <p:attrNameLst>
                                          <p:attrName>style.rotation</p:attrName>
                                        </p:attrNameLst>
                                      </p:cBhvr>
                                      <p:tavLst>
                                        <p:tav tm="0">
                                          <p:val>
                                            <p:fltVal val="90"/>
                                          </p:val>
                                        </p:tav>
                                        <p:tav tm="100000">
                                          <p:val>
                                            <p:fltVal val="0"/>
                                          </p:val>
                                        </p:tav>
                                      </p:tavLst>
                                    </p:anim>
                                    <p:animEffect transition="in" filter="fade">
                                      <p:cBhvr>
                                        <p:cTn id="16" dur="10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ppt_x"/>
                                          </p:val>
                                        </p:tav>
                                        <p:tav tm="100000">
                                          <p:val>
                                            <p:strVal val="#ppt_x"/>
                                          </p:val>
                                        </p:tav>
                                      </p:tavLst>
                                    </p:anim>
                                    <p:anim calcmode="lin" valueType="num">
                                      <p:cBhvr additive="base">
                                        <p:cTn id="2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fltVal val="0"/>
                                          </p:val>
                                        </p:tav>
                                        <p:tav tm="100000">
                                          <p:val>
                                            <p:strVal val="#ppt_w"/>
                                          </p:val>
                                        </p:tav>
                                      </p:tavLst>
                                    </p:anim>
                                    <p:anim calcmode="lin" valueType="num">
                                      <p:cBhvr>
                                        <p:cTn id="28" dur="1000" fill="hold"/>
                                        <p:tgtEl>
                                          <p:spTgt spid="15"/>
                                        </p:tgtEl>
                                        <p:attrNameLst>
                                          <p:attrName>ppt_h</p:attrName>
                                        </p:attrNameLst>
                                      </p:cBhvr>
                                      <p:tavLst>
                                        <p:tav tm="0">
                                          <p:val>
                                            <p:fltVal val="0"/>
                                          </p:val>
                                        </p:tav>
                                        <p:tav tm="100000">
                                          <p:val>
                                            <p:strVal val="#ppt_h"/>
                                          </p:val>
                                        </p:tav>
                                      </p:tavLst>
                                    </p:anim>
                                    <p:anim calcmode="lin" valueType="num">
                                      <p:cBhvr>
                                        <p:cTn id="29" dur="1000" fill="hold"/>
                                        <p:tgtEl>
                                          <p:spTgt spid="15"/>
                                        </p:tgtEl>
                                        <p:attrNameLst>
                                          <p:attrName>style.rotation</p:attrName>
                                        </p:attrNameLst>
                                      </p:cBhvr>
                                      <p:tavLst>
                                        <p:tav tm="0">
                                          <p:val>
                                            <p:fltVal val="90"/>
                                          </p:val>
                                        </p:tav>
                                        <p:tav tm="100000">
                                          <p:val>
                                            <p:fltVal val="0"/>
                                          </p:val>
                                        </p:tav>
                                      </p:tavLst>
                                    </p:anim>
                                    <p:animEffect transition="in" filter="fade">
                                      <p:cBhvr>
                                        <p:cTn id="30" dur="10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500" fill="hold"/>
                                        <p:tgtEl>
                                          <p:spTgt spid="11"/>
                                        </p:tgtEl>
                                        <p:attrNameLst>
                                          <p:attrName>ppt_x</p:attrName>
                                        </p:attrNameLst>
                                      </p:cBhvr>
                                      <p:tavLst>
                                        <p:tav tm="0">
                                          <p:val>
                                            <p:strVal val="#ppt_x"/>
                                          </p:val>
                                        </p:tav>
                                        <p:tav tm="100000">
                                          <p:val>
                                            <p:strVal val="#ppt_x"/>
                                          </p:val>
                                        </p:tav>
                                      </p:tavLst>
                                    </p:anim>
                                    <p:anim calcmode="lin" valueType="num">
                                      <p:cBhvr additive="base">
                                        <p:cTn id="3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1" presetClass="entr" presetSubtype="0"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p:cTn id="41" dur="1000" fill="hold"/>
                                        <p:tgtEl>
                                          <p:spTgt spid="12"/>
                                        </p:tgtEl>
                                        <p:attrNameLst>
                                          <p:attrName>ppt_w</p:attrName>
                                        </p:attrNameLst>
                                      </p:cBhvr>
                                      <p:tavLst>
                                        <p:tav tm="0">
                                          <p:val>
                                            <p:fltVal val="0"/>
                                          </p:val>
                                        </p:tav>
                                        <p:tav tm="100000">
                                          <p:val>
                                            <p:strVal val="#ppt_w"/>
                                          </p:val>
                                        </p:tav>
                                      </p:tavLst>
                                    </p:anim>
                                    <p:anim calcmode="lin" valueType="num">
                                      <p:cBhvr>
                                        <p:cTn id="42" dur="1000" fill="hold"/>
                                        <p:tgtEl>
                                          <p:spTgt spid="12"/>
                                        </p:tgtEl>
                                        <p:attrNameLst>
                                          <p:attrName>ppt_h</p:attrName>
                                        </p:attrNameLst>
                                      </p:cBhvr>
                                      <p:tavLst>
                                        <p:tav tm="0">
                                          <p:val>
                                            <p:fltVal val="0"/>
                                          </p:val>
                                        </p:tav>
                                        <p:tav tm="100000">
                                          <p:val>
                                            <p:strVal val="#ppt_h"/>
                                          </p:val>
                                        </p:tav>
                                      </p:tavLst>
                                    </p:anim>
                                    <p:anim calcmode="lin" valueType="num">
                                      <p:cBhvr>
                                        <p:cTn id="43" dur="1000" fill="hold"/>
                                        <p:tgtEl>
                                          <p:spTgt spid="12"/>
                                        </p:tgtEl>
                                        <p:attrNameLst>
                                          <p:attrName>style.rotation</p:attrName>
                                        </p:attrNameLst>
                                      </p:cBhvr>
                                      <p:tavLst>
                                        <p:tav tm="0">
                                          <p:val>
                                            <p:fltVal val="90"/>
                                          </p:val>
                                        </p:tav>
                                        <p:tav tm="100000">
                                          <p:val>
                                            <p:fltVal val="0"/>
                                          </p:val>
                                        </p:tav>
                                      </p:tavLst>
                                    </p:anim>
                                    <p:animEffect transition="in" filter="fade">
                                      <p:cBhvr>
                                        <p:cTn id="44"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4" grpId="0" animBg="1"/>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45292"/>
            <a:ext cx="14630400" cy="8230791"/>
          </a:xfrm>
          <a:prstGeom prst="rect">
            <a:avLst/>
          </a:prstGeom>
          <a:solidFill>
            <a:srgbClr val="050505"/>
          </a:solidFill>
          <a:ln/>
        </p:spPr>
        <p:txBody>
          <a:bodyPr/>
          <a:lstStyle/>
          <a:p>
            <a:r>
              <a:rPr lang="en-US" dirty="0"/>
              <a:t>     </a:t>
            </a:r>
          </a:p>
        </p:txBody>
      </p:sp>
      <p:sp>
        <p:nvSpPr>
          <p:cNvPr id="5" name="Text 2"/>
          <p:cNvSpPr/>
          <p:nvPr/>
        </p:nvSpPr>
        <p:spPr>
          <a:xfrm>
            <a:off x="500514" y="607576"/>
            <a:ext cx="14089192" cy="1381125"/>
          </a:xfrm>
          <a:prstGeom prst="rect">
            <a:avLst/>
          </a:prstGeom>
          <a:noFill/>
          <a:ln/>
        </p:spPr>
        <p:txBody>
          <a:bodyPr wrap="square" rtlCol="0" anchor="t"/>
          <a:lstStyle/>
          <a:p>
            <a:pPr marL="0" indent="0">
              <a:lnSpc>
                <a:spcPts val="5437"/>
              </a:lnSpc>
              <a:buNone/>
            </a:pPr>
            <a:r>
              <a:rPr lang="en-US" sz="4350" dirty="0">
                <a:solidFill>
                  <a:srgbClr val="F2F2F3"/>
                </a:solidFill>
                <a:latin typeface="Poppins" pitchFamily="34" charset="0"/>
                <a:ea typeface="Poppins" pitchFamily="34" charset="-122"/>
                <a:cs typeface="Poppins" pitchFamily="34" charset="-120"/>
              </a:rPr>
              <a:t>The importance of Ayurveda in Ancient Bharat’s Chemistry</a:t>
            </a:r>
            <a:endParaRPr lang="en-US" sz="4350" dirty="0"/>
          </a:p>
        </p:txBody>
      </p:sp>
      <p:sp>
        <p:nvSpPr>
          <p:cNvPr id="7" name="Text 3"/>
          <p:cNvSpPr/>
          <p:nvPr/>
        </p:nvSpPr>
        <p:spPr>
          <a:xfrm>
            <a:off x="6750844" y="2546389"/>
            <a:ext cx="2745105" cy="345281"/>
          </a:xfrm>
          <a:prstGeom prst="rect">
            <a:avLst/>
          </a:prstGeom>
          <a:noFill/>
          <a:ln/>
        </p:spPr>
        <p:txBody>
          <a:bodyPr wrap="none" rtlCol="0" anchor="t"/>
          <a:lstStyle/>
          <a:p>
            <a:pPr marL="0" indent="0" algn="l">
              <a:lnSpc>
                <a:spcPts val="2719"/>
              </a:lnSpc>
              <a:buNone/>
            </a:pPr>
            <a:endParaRPr lang="en-US" sz="2175" dirty="0"/>
          </a:p>
        </p:txBody>
      </p:sp>
      <p:sp>
        <p:nvSpPr>
          <p:cNvPr id="10" name="Text 5"/>
          <p:cNvSpPr/>
          <p:nvPr/>
        </p:nvSpPr>
        <p:spPr>
          <a:xfrm>
            <a:off x="6027057" y="1901577"/>
            <a:ext cx="3290198" cy="369014"/>
          </a:xfrm>
          <a:prstGeom prst="rect">
            <a:avLst/>
          </a:prstGeom>
          <a:noFill/>
          <a:ln/>
        </p:spPr>
        <p:txBody>
          <a:bodyPr wrap="none" rtlCol="0" anchor="t"/>
          <a:lstStyle/>
          <a:p>
            <a:pPr marL="0" indent="0" algn="l">
              <a:lnSpc>
                <a:spcPts val="2719"/>
              </a:lnSpc>
              <a:buNone/>
            </a:pPr>
            <a:r>
              <a:rPr lang="en-US" sz="2400" b="0" i="0" dirty="0">
                <a:solidFill>
                  <a:srgbClr val="ECECEC"/>
                </a:solidFill>
                <a:effectLst/>
                <a:latin typeface="Söhne"/>
              </a:rPr>
              <a:t>Foundations of Ayurveda:</a:t>
            </a:r>
            <a:endParaRPr lang="en-US" sz="2175" dirty="0"/>
          </a:p>
        </p:txBody>
      </p:sp>
      <p:sp>
        <p:nvSpPr>
          <p:cNvPr id="11" name="Text 6"/>
          <p:cNvSpPr/>
          <p:nvPr/>
        </p:nvSpPr>
        <p:spPr>
          <a:xfrm>
            <a:off x="6027057" y="2349133"/>
            <a:ext cx="8516165" cy="1560373"/>
          </a:xfrm>
          <a:prstGeom prst="rect">
            <a:avLst/>
          </a:prstGeom>
          <a:noFill/>
          <a:ln/>
        </p:spPr>
        <p:txBody>
          <a:bodyPr wrap="square" rtlCol="0" anchor="t"/>
          <a:lstStyle/>
          <a:p>
            <a:pPr marL="0" indent="0" algn="l">
              <a:lnSpc>
                <a:spcPts val="2784"/>
              </a:lnSpc>
              <a:buNone/>
            </a:pPr>
            <a:r>
              <a:rPr lang="en-US" sz="1600" b="0" i="0" dirty="0">
                <a:solidFill>
                  <a:srgbClr val="ECECEC"/>
                </a:solidFill>
                <a:effectLst/>
                <a:latin typeface="Söhne"/>
              </a:rPr>
              <a:t>Ayurveda, ancient Bharat's traditional system of medicine, heavily relied on principles of chemistry. The understanding of chemical processes, including the properties of various substances and their interactions, formed the basis of Ayurvedic pharmacology and formulations for treating illnesses and maintaining health.</a:t>
            </a:r>
            <a:endParaRPr lang="en-US" sz="1740" dirty="0"/>
          </a:p>
        </p:txBody>
      </p:sp>
      <p:sp>
        <p:nvSpPr>
          <p:cNvPr id="13" name="Text 7"/>
          <p:cNvSpPr/>
          <p:nvPr/>
        </p:nvSpPr>
        <p:spPr>
          <a:xfrm>
            <a:off x="6027057" y="3988048"/>
            <a:ext cx="2250281" cy="345281"/>
          </a:xfrm>
          <a:prstGeom prst="rect">
            <a:avLst/>
          </a:prstGeom>
          <a:noFill/>
          <a:ln/>
        </p:spPr>
        <p:txBody>
          <a:bodyPr wrap="none" rtlCol="0" anchor="t"/>
          <a:lstStyle/>
          <a:p>
            <a:pPr marL="0" indent="0" algn="l">
              <a:lnSpc>
                <a:spcPts val="2719"/>
              </a:lnSpc>
              <a:buNone/>
            </a:pPr>
            <a:r>
              <a:rPr lang="en-US" sz="2400" b="0" i="0" dirty="0">
                <a:solidFill>
                  <a:srgbClr val="ECECEC"/>
                </a:solidFill>
                <a:effectLst/>
                <a:latin typeface="Söhne"/>
              </a:rPr>
              <a:t>Herbal Alchemy:</a:t>
            </a:r>
            <a:endParaRPr lang="en-US" sz="2175" dirty="0"/>
          </a:p>
        </p:txBody>
      </p:sp>
      <p:sp>
        <p:nvSpPr>
          <p:cNvPr id="14" name="Text 8"/>
          <p:cNvSpPr/>
          <p:nvPr/>
        </p:nvSpPr>
        <p:spPr>
          <a:xfrm>
            <a:off x="6027057" y="4405562"/>
            <a:ext cx="8516165" cy="1480074"/>
          </a:xfrm>
          <a:prstGeom prst="rect">
            <a:avLst/>
          </a:prstGeom>
          <a:noFill/>
          <a:ln/>
        </p:spPr>
        <p:txBody>
          <a:bodyPr wrap="square" rtlCol="0" anchor="t"/>
          <a:lstStyle/>
          <a:p>
            <a:pPr marL="0" indent="0" algn="l">
              <a:lnSpc>
                <a:spcPts val="2784"/>
              </a:lnSpc>
              <a:buNone/>
            </a:pPr>
            <a:r>
              <a:rPr lang="en-US" sz="1600" b="0" i="0" dirty="0">
                <a:solidFill>
                  <a:srgbClr val="ECECEC"/>
                </a:solidFill>
                <a:effectLst/>
                <a:latin typeface="Söhne"/>
              </a:rPr>
              <a:t>Ayurveda utilized herbal remedies extensively, incorporating botanical extracts and formulations derived through alchemical processes. These processes involved techniques such as distillation, fermentation, and extraction, aimed at isolating active compounds from medicinal plants. </a:t>
            </a:r>
            <a:endParaRPr lang="en-US" sz="1740" dirty="0"/>
          </a:p>
        </p:txBody>
      </p:sp>
      <p:pic>
        <p:nvPicPr>
          <p:cNvPr id="16" name="Picture 15">
            <a:extLst>
              <a:ext uri="{FF2B5EF4-FFF2-40B4-BE49-F238E27FC236}">
                <a16:creationId xmlns:a16="http://schemas.microsoft.com/office/drawing/2014/main" id="{7917574E-C9E8-D221-77A5-EAB1F25272AA}"/>
              </a:ext>
            </a:extLst>
          </p:cNvPr>
          <p:cNvPicPr>
            <a:picLocks noChangeAspect="1"/>
          </p:cNvPicPr>
          <p:nvPr/>
        </p:nvPicPr>
        <p:blipFill>
          <a:blip r:embed="rId3"/>
          <a:stretch>
            <a:fillRect/>
          </a:stretch>
        </p:blipFill>
        <p:spPr>
          <a:xfrm>
            <a:off x="500514" y="2381609"/>
            <a:ext cx="5409398" cy="5597733"/>
          </a:xfrm>
          <a:prstGeom prst="rect">
            <a:avLst/>
          </a:prstGeom>
          <a:ln>
            <a:noFill/>
          </a:ln>
          <a:effectLst>
            <a:softEdge rad="112500"/>
          </a:effectLst>
        </p:spPr>
      </p:pic>
      <p:sp>
        <p:nvSpPr>
          <p:cNvPr id="19" name="Shape 1">
            <a:extLst>
              <a:ext uri="{FF2B5EF4-FFF2-40B4-BE49-F238E27FC236}">
                <a16:creationId xmlns:a16="http://schemas.microsoft.com/office/drawing/2014/main" id="{4E930C35-991A-6A23-1E44-57D9B0F21DC5}"/>
              </a:ext>
            </a:extLst>
          </p:cNvPr>
          <p:cNvSpPr/>
          <p:nvPr/>
        </p:nvSpPr>
        <p:spPr>
          <a:xfrm>
            <a:off x="6030772" y="5569348"/>
            <a:ext cx="3286483" cy="456067"/>
          </a:xfrm>
          <a:prstGeom prst="rect">
            <a:avLst/>
          </a:prstGeom>
          <a:solidFill>
            <a:srgbClr val="050505"/>
          </a:solidFill>
          <a:ln/>
        </p:spPr>
        <p:txBody>
          <a:bodyPr/>
          <a:lstStyle/>
          <a:p>
            <a:r>
              <a:rPr lang="en-US" sz="2400" b="0" i="0" dirty="0">
                <a:solidFill>
                  <a:srgbClr val="ECECEC"/>
                </a:solidFill>
                <a:effectLst/>
                <a:latin typeface="Söhne"/>
              </a:rPr>
              <a:t>Metal-Based Medicines:</a:t>
            </a:r>
            <a:endParaRPr lang="en-US" sz="2400" dirty="0"/>
          </a:p>
        </p:txBody>
      </p:sp>
      <p:sp>
        <p:nvSpPr>
          <p:cNvPr id="20" name="Text 8">
            <a:extLst>
              <a:ext uri="{FF2B5EF4-FFF2-40B4-BE49-F238E27FC236}">
                <a16:creationId xmlns:a16="http://schemas.microsoft.com/office/drawing/2014/main" id="{6E7877EA-DA19-0E19-8976-2714B5E72447}"/>
              </a:ext>
            </a:extLst>
          </p:cNvPr>
          <p:cNvSpPr/>
          <p:nvPr/>
        </p:nvSpPr>
        <p:spPr>
          <a:xfrm>
            <a:off x="6030772" y="6012049"/>
            <a:ext cx="8291620" cy="1777008"/>
          </a:xfrm>
          <a:prstGeom prst="rect">
            <a:avLst/>
          </a:prstGeom>
          <a:noFill/>
          <a:ln/>
        </p:spPr>
        <p:txBody>
          <a:bodyPr wrap="square" rtlCol="0" anchor="t"/>
          <a:lstStyle/>
          <a:p>
            <a:pPr marL="0" indent="0" algn="l">
              <a:lnSpc>
                <a:spcPts val="2799"/>
              </a:lnSpc>
              <a:buNone/>
            </a:pPr>
            <a:r>
              <a:rPr lang="en-US" sz="1600" b="0" i="0" dirty="0">
                <a:solidFill>
                  <a:srgbClr val="ECECEC"/>
                </a:solidFill>
                <a:effectLst/>
                <a:latin typeface="Söhne"/>
              </a:rPr>
              <a:t>Ayurveda also embraced the use of metal-based medicines known as "Rasa Shastra." This branch of Ayurveda involved the purification and processing of metals and minerals to create therapeutic formulations. Knowledge of metallurgy and chemistry was essential for preparing these medicines, which were believed to have potent healing properties when used correctly.</a:t>
            </a: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1000" fill="hold"/>
                                        <p:tgtEl>
                                          <p:spTgt spid="11"/>
                                        </p:tgtEl>
                                        <p:attrNameLst>
                                          <p:attrName>ppt_w</p:attrName>
                                        </p:attrNameLst>
                                      </p:cBhvr>
                                      <p:tavLst>
                                        <p:tav tm="0">
                                          <p:val>
                                            <p:fltVal val="0"/>
                                          </p:val>
                                        </p:tav>
                                        <p:tav tm="100000">
                                          <p:val>
                                            <p:strVal val="#ppt_w"/>
                                          </p:val>
                                        </p:tav>
                                      </p:tavLst>
                                    </p:anim>
                                    <p:anim calcmode="lin" valueType="num">
                                      <p:cBhvr>
                                        <p:cTn id="14" dur="1000" fill="hold"/>
                                        <p:tgtEl>
                                          <p:spTgt spid="11"/>
                                        </p:tgtEl>
                                        <p:attrNameLst>
                                          <p:attrName>ppt_h</p:attrName>
                                        </p:attrNameLst>
                                      </p:cBhvr>
                                      <p:tavLst>
                                        <p:tav tm="0">
                                          <p:val>
                                            <p:fltVal val="0"/>
                                          </p:val>
                                        </p:tav>
                                        <p:tav tm="100000">
                                          <p:val>
                                            <p:strVal val="#ppt_h"/>
                                          </p:val>
                                        </p:tav>
                                      </p:tavLst>
                                    </p:anim>
                                    <p:anim calcmode="lin" valueType="num">
                                      <p:cBhvr>
                                        <p:cTn id="15" dur="1000" fill="hold"/>
                                        <p:tgtEl>
                                          <p:spTgt spid="11"/>
                                        </p:tgtEl>
                                        <p:attrNameLst>
                                          <p:attrName>style.rotation</p:attrName>
                                        </p:attrNameLst>
                                      </p:cBhvr>
                                      <p:tavLst>
                                        <p:tav tm="0">
                                          <p:val>
                                            <p:fltVal val="90"/>
                                          </p:val>
                                        </p:tav>
                                        <p:tav tm="100000">
                                          <p:val>
                                            <p:fltVal val="0"/>
                                          </p:val>
                                        </p:tav>
                                      </p:tavLst>
                                    </p:anim>
                                    <p:animEffect transition="in" filter="fade">
                                      <p:cBhvr>
                                        <p:cTn id="16" dur="10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3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1000" fill="hold"/>
                                        <p:tgtEl>
                                          <p:spTgt spid="14"/>
                                        </p:tgtEl>
                                        <p:attrNameLst>
                                          <p:attrName>ppt_w</p:attrName>
                                        </p:attrNameLst>
                                      </p:cBhvr>
                                      <p:tavLst>
                                        <p:tav tm="0">
                                          <p:val>
                                            <p:fltVal val="0"/>
                                          </p:val>
                                        </p:tav>
                                        <p:tav tm="100000">
                                          <p:val>
                                            <p:strVal val="#ppt_w"/>
                                          </p:val>
                                        </p:tav>
                                      </p:tavLst>
                                    </p:anim>
                                    <p:anim calcmode="lin" valueType="num">
                                      <p:cBhvr>
                                        <p:cTn id="28" dur="1000" fill="hold"/>
                                        <p:tgtEl>
                                          <p:spTgt spid="14"/>
                                        </p:tgtEl>
                                        <p:attrNameLst>
                                          <p:attrName>ppt_h</p:attrName>
                                        </p:attrNameLst>
                                      </p:cBhvr>
                                      <p:tavLst>
                                        <p:tav tm="0">
                                          <p:val>
                                            <p:fltVal val="0"/>
                                          </p:val>
                                        </p:tav>
                                        <p:tav tm="100000">
                                          <p:val>
                                            <p:strVal val="#ppt_h"/>
                                          </p:val>
                                        </p:tav>
                                      </p:tavLst>
                                    </p:anim>
                                    <p:anim calcmode="lin" valueType="num">
                                      <p:cBhvr>
                                        <p:cTn id="29" dur="1000" fill="hold"/>
                                        <p:tgtEl>
                                          <p:spTgt spid="14"/>
                                        </p:tgtEl>
                                        <p:attrNameLst>
                                          <p:attrName>style.rotation</p:attrName>
                                        </p:attrNameLst>
                                      </p:cBhvr>
                                      <p:tavLst>
                                        <p:tav tm="0">
                                          <p:val>
                                            <p:fltVal val="90"/>
                                          </p:val>
                                        </p:tav>
                                        <p:tav tm="100000">
                                          <p:val>
                                            <p:fltVal val="0"/>
                                          </p:val>
                                        </p:tav>
                                      </p:tavLst>
                                    </p:anim>
                                    <p:animEffect transition="in" filter="fade">
                                      <p:cBhvr>
                                        <p:cTn id="30" dur="1000"/>
                                        <p:tgtEl>
                                          <p:spTgt spid="14"/>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ppt_x"/>
                                          </p:val>
                                        </p:tav>
                                        <p:tav tm="100000">
                                          <p:val>
                                            <p:strVal val="#ppt_x"/>
                                          </p:val>
                                        </p:tav>
                                      </p:tavLst>
                                    </p:anim>
                                    <p:anim calcmode="lin" valueType="num">
                                      <p:cBhvr additive="base">
                                        <p:cTn id="3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31" presetClass="entr" presetSubtype="0" fill="hold" grpId="0" nodeType="clickEffect">
                                  <p:stCondLst>
                                    <p:cond delay="0"/>
                                  </p:stCondLst>
                                  <p:childTnLst>
                                    <p:set>
                                      <p:cBhvr>
                                        <p:cTn id="40" dur="1" fill="hold">
                                          <p:stCondLst>
                                            <p:cond delay="0"/>
                                          </p:stCondLst>
                                        </p:cTn>
                                        <p:tgtEl>
                                          <p:spTgt spid="20"/>
                                        </p:tgtEl>
                                        <p:attrNameLst>
                                          <p:attrName>style.visibility</p:attrName>
                                        </p:attrNameLst>
                                      </p:cBhvr>
                                      <p:to>
                                        <p:strVal val="visible"/>
                                      </p:to>
                                    </p:set>
                                    <p:anim calcmode="lin" valueType="num">
                                      <p:cBhvr>
                                        <p:cTn id="41" dur="1000" fill="hold"/>
                                        <p:tgtEl>
                                          <p:spTgt spid="20"/>
                                        </p:tgtEl>
                                        <p:attrNameLst>
                                          <p:attrName>ppt_w</p:attrName>
                                        </p:attrNameLst>
                                      </p:cBhvr>
                                      <p:tavLst>
                                        <p:tav tm="0">
                                          <p:val>
                                            <p:fltVal val="0"/>
                                          </p:val>
                                        </p:tav>
                                        <p:tav tm="100000">
                                          <p:val>
                                            <p:strVal val="#ppt_w"/>
                                          </p:val>
                                        </p:tav>
                                      </p:tavLst>
                                    </p:anim>
                                    <p:anim calcmode="lin" valueType="num">
                                      <p:cBhvr>
                                        <p:cTn id="42" dur="1000" fill="hold"/>
                                        <p:tgtEl>
                                          <p:spTgt spid="20"/>
                                        </p:tgtEl>
                                        <p:attrNameLst>
                                          <p:attrName>ppt_h</p:attrName>
                                        </p:attrNameLst>
                                      </p:cBhvr>
                                      <p:tavLst>
                                        <p:tav tm="0">
                                          <p:val>
                                            <p:fltVal val="0"/>
                                          </p:val>
                                        </p:tav>
                                        <p:tav tm="100000">
                                          <p:val>
                                            <p:strVal val="#ppt_h"/>
                                          </p:val>
                                        </p:tav>
                                      </p:tavLst>
                                    </p:anim>
                                    <p:anim calcmode="lin" valueType="num">
                                      <p:cBhvr>
                                        <p:cTn id="43" dur="1000" fill="hold"/>
                                        <p:tgtEl>
                                          <p:spTgt spid="20"/>
                                        </p:tgtEl>
                                        <p:attrNameLst>
                                          <p:attrName>style.rotation</p:attrName>
                                        </p:attrNameLst>
                                      </p:cBhvr>
                                      <p:tavLst>
                                        <p:tav tm="0">
                                          <p:val>
                                            <p:fltVal val="90"/>
                                          </p:val>
                                        </p:tav>
                                        <p:tav tm="100000">
                                          <p:val>
                                            <p:fltVal val="0"/>
                                          </p:val>
                                        </p:tav>
                                      </p:tavLst>
                                    </p:anim>
                                    <p:animEffect transition="in" filter="fade">
                                      <p:cBhvr>
                                        <p:cTn id="44"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animBg="1"/>
      <p:bldP spid="19"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latin typeface="Times New Roman" panose="02020603050405020304" pitchFamily="18" charset="0"/>
              <a:cs typeface="Times New Roman" panose="02020603050405020304" pitchFamily="18" charset="0"/>
            </a:endParaRPr>
          </a:p>
        </p:txBody>
      </p:sp>
      <p:sp>
        <p:nvSpPr>
          <p:cNvPr id="3" name="Shape 1"/>
          <p:cNvSpPr/>
          <p:nvPr/>
        </p:nvSpPr>
        <p:spPr>
          <a:xfrm>
            <a:off x="-57715" y="12192"/>
            <a:ext cx="14630400" cy="8229600"/>
          </a:xfrm>
          <a:prstGeom prst="rect">
            <a:avLst/>
          </a:prstGeom>
          <a:solidFill>
            <a:srgbClr val="050505"/>
          </a:solidFill>
          <a:ln/>
        </p:spPr>
        <p:txBody>
          <a:bodyPr/>
          <a:lstStyle/>
          <a:p>
            <a:endParaRPr lang="en-US" dirty="0">
              <a:latin typeface="Times New Roman" panose="02020603050405020304" pitchFamily="18" charset="0"/>
              <a:cs typeface="Times New Roman" panose="02020603050405020304" pitchFamily="18" charset="0"/>
            </a:endParaRPr>
          </a:p>
        </p:txBody>
      </p:sp>
      <p:sp>
        <p:nvSpPr>
          <p:cNvPr id="4" name="Text 2"/>
          <p:cNvSpPr/>
          <p:nvPr/>
        </p:nvSpPr>
        <p:spPr>
          <a:xfrm>
            <a:off x="1875990" y="1096411"/>
            <a:ext cx="10554414" cy="1388745"/>
          </a:xfrm>
          <a:prstGeom prst="rect">
            <a:avLst/>
          </a:prstGeom>
          <a:noFill/>
          <a:ln/>
        </p:spPr>
        <p:txBody>
          <a:bodyPr wrap="square" rtlCol="0" anchor="t"/>
          <a:lstStyle/>
          <a:p>
            <a:pPr marL="0" indent="0">
              <a:lnSpc>
                <a:spcPts val="5468"/>
              </a:lnSpc>
              <a:buNone/>
            </a:pPr>
            <a:r>
              <a:rPr lang="en-US" sz="4374" dirty="0">
                <a:solidFill>
                  <a:srgbClr val="F2F2F3"/>
                </a:solidFill>
                <a:latin typeface="Times New Roman" panose="02020603050405020304" pitchFamily="18" charset="0"/>
                <a:ea typeface="Poppins" pitchFamily="34" charset="-122"/>
                <a:cs typeface="Times New Roman" panose="02020603050405020304" pitchFamily="18" charset="0"/>
              </a:rPr>
              <a:t>Key figures in Ancient Bharat's chemistry</a:t>
            </a:r>
            <a:endParaRPr lang="en-US" sz="4374" dirty="0">
              <a:latin typeface="Times New Roman" panose="02020603050405020304" pitchFamily="18" charset="0"/>
              <a:cs typeface="Times New Roman" panose="02020603050405020304" pitchFamily="18" charset="0"/>
            </a:endParaRPr>
          </a:p>
        </p:txBody>
      </p:sp>
      <p:sp>
        <p:nvSpPr>
          <p:cNvPr id="6" name="Text 3"/>
          <p:cNvSpPr/>
          <p:nvPr/>
        </p:nvSpPr>
        <p:spPr>
          <a:xfrm>
            <a:off x="2037993" y="4235887"/>
            <a:ext cx="2221944" cy="347186"/>
          </a:xfrm>
          <a:prstGeom prst="rect">
            <a:avLst/>
          </a:prstGeom>
          <a:noFill/>
          <a:ln/>
        </p:spPr>
        <p:txBody>
          <a:bodyPr wrap="none" rtlCol="0" anchor="t"/>
          <a:lstStyle/>
          <a:p>
            <a:pPr marL="0" indent="0" algn="l">
              <a:lnSpc>
                <a:spcPts val="2734"/>
              </a:lnSpc>
              <a:buNone/>
            </a:pPr>
            <a:endParaRPr lang="en-US" sz="2187" dirty="0">
              <a:latin typeface="Times New Roman" panose="02020603050405020304" pitchFamily="18" charset="0"/>
              <a:cs typeface="Times New Roman" panose="02020603050405020304" pitchFamily="18" charset="0"/>
            </a:endParaRPr>
          </a:p>
        </p:txBody>
      </p:sp>
      <p:sp>
        <p:nvSpPr>
          <p:cNvPr id="7" name="Text 4"/>
          <p:cNvSpPr/>
          <p:nvPr/>
        </p:nvSpPr>
        <p:spPr>
          <a:xfrm>
            <a:off x="2037993" y="4716304"/>
            <a:ext cx="3295888" cy="1421606"/>
          </a:xfrm>
          <a:prstGeom prst="rect">
            <a:avLst/>
          </a:prstGeom>
          <a:noFill/>
          <a:ln/>
        </p:spPr>
        <p:txBody>
          <a:bodyPr wrap="square" rtlCol="0" anchor="t"/>
          <a:lstStyle/>
          <a:p>
            <a:pPr marL="0" indent="0" algn="l">
              <a:lnSpc>
                <a:spcPts val="2799"/>
              </a:lnSpc>
              <a:buNone/>
            </a:pPr>
            <a:endParaRPr lang="en-US" sz="1750" dirty="0">
              <a:latin typeface="Times New Roman" panose="02020603050405020304" pitchFamily="18" charset="0"/>
              <a:cs typeface="Times New Roman" panose="02020603050405020304" pitchFamily="18" charset="0"/>
            </a:endParaRPr>
          </a:p>
        </p:txBody>
      </p:sp>
      <p:sp>
        <p:nvSpPr>
          <p:cNvPr id="10" name="Text 6"/>
          <p:cNvSpPr/>
          <p:nvPr/>
        </p:nvSpPr>
        <p:spPr>
          <a:xfrm>
            <a:off x="3857190" y="4798719"/>
            <a:ext cx="329600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Renowned ancient physician and herbalist, credited with the authorship of the foundational Ayurvedic text, the Charaka Samhita.</a:t>
            </a:r>
            <a:endParaRPr lang="en-US" sz="1750" dirty="0">
              <a:latin typeface="Times New Roman" panose="02020603050405020304" pitchFamily="18" charset="0"/>
              <a:cs typeface="Times New Roman" panose="02020603050405020304" pitchFamily="18" charset="0"/>
            </a:endParaRPr>
          </a:p>
        </p:txBody>
      </p:sp>
      <p:sp>
        <p:nvSpPr>
          <p:cNvPr id="12" name="Text 7"/>
          <p:cNvSpPr/>
          <p:nvPr/>
        </p:nvSpPr>
        <p:spPr>
          <a:xfrm>
            <a:off x="9296400" y="4235887"/>
            <a:ext cx="2656788" cy="347186"/>
          </a:xfrm>
          <a:prstGeom prst="rect">
            <a:avLst/>
          </a:prstGeom>
          <a:noFill/>
          <a:ln/>
        </p:spPr>
        <p:txBody>
          <a:bodyPr wrap="none" rtlCol="0" anchor="t"/>
          <a:lstStyle/>
          <a:p>
            <a:pPr marL="0" indent="0" algn="l">
              <a:lnSpc>
                <a:spcPts val="2734"/>
              </a:lnSpc>
              <a:buNone/>
            </a:pPr>
            <a:r>
              <a:rPr lang="en-US" sz="2187" dirty="0">
                <a:solidFill>
                  <a:srgbClr val="F2F2F3"/>
                </a:solidFill>
                <a:latin typeface="Times New Roman" panose="02020603050405020304" pitchFamily="18" charset="0"/>
                <a:ea typeface="Poppins" pitchFamily="34" charset="-122"/>
                <a:cs typeface="Times New Roman" panose="02020603050405020304" pitchFamily="18" charset="0"/>
              </a:rPr>
              <a:t>Nagarjuna (931AD)</a:t>
            </a:r>
            <a:endParaRPr lang="en-US" sz="2187" dirty="0">
              <a:latin typeface="Times New Roman" panose="02020603050405020304" pitchFamily="18" charset="0"/>
              <a:cs typeface="Times New Roman" panose="02020603050405020304" pitchFamily="18" charset="0"/>
            </a:endParaRPr>
          </a:p>
        </p:txBody>
      </p:sp>
      <p:sp>
        <p:nvSpPr>
          <p:cNvPr id="13" name="Text 8"/>
          <p:cNvSpPr/>
          <p:nvPr/>
        </p:nvSpPr>
        <p:spPr>
          <a:xfrm>
            <a:off x="9296400" y="4716304"/>
            <a:ext cx="329600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Times New Roman" panose="02020603050405020304" pitchFamily="18" charset="0"/>
                <a:ea typeface="Roboto" pitchFamily="34" charset="-122"/>
                <a:cs typeface="Times New Roman" panose="02020603050405020304" pitchFamily="18" charset="0"/>
              </a:rPr>
              <a:t>Revered alchemist and metallurgist, known for his alchemical treatises and the development of the methodology of distillation.</a:t>
            </a:r>
            <a:endParaRPr lang="en-US" sz="175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9191A"/>
          </a:solidFill>
          <a:ln/>
        </p:spPr>
        <p:txBody>
          <a:bodyPr/>
          <a:lstStyle/>
          <a:p>
            <a:endParaRPr lang="en-US"/>
          </a:p>
        </p:txBody>
      </p:sp>
      <p:sp>
        <p:nvSpPr>
          <p:cNvPr id="3" name="Shape 1"/>
          <p:cNvSpPr/>
          <p:nvPr/>
        </p:nvSpPr>
        <p:spPr>
          <a:xfrm>
            <a:off x="0" y="0"/>
            <a:ext cx="14630400" cy="8229600"/>
          </a:xfrm>
          <a:prstGeom prst="rect">
            <a:avLst/>
          </a:prstGeom>
          <a:solidFill>
            <a:srgbClr val="050505"/>
          </a:solidFill>
          <a:ln/>
        </p:spPr>
        <p:txBody>
          <a:bodyPr/>
          <a:lstStyle/>
          <a:p>
            <a:endParaRPr lang="en-US"/>
          </a:p>
        </p:txBody>
      </p:sp>
      <p:sp>
        <p:nvSpPr>
          <p:cNvPr id="4" name="Text 2"/>
          <p:cNvSpPr/>
          <p:nvPr/>
        </p:nvSpPr>
        <p:spPr>
          <a:xfrm>
            <a:off x="2037992" y="2656880"/>
            <a:ext cx="9826905" cy="694373"/>
          </a:xfrm>
          <a:prstGeom prst="rect">
            <a:avLst/>
          </a:prstGeom>
          <a:noFill/>
          <a:ln/>
        </p:spPr>
        <p:txBody>
          <a:bodyPr wrap="none" rtlCol="0" anchor="t"/>
          <a:lstStyle/>
          <a:p>
            <a:pPr marL="0" indent="0">
              <a:lnSpc>
                <a:spcPts val="5468"/>
              </a:lnSpc>
              <a:buNone/>
            </a:pPr>
            <a:r>
              <a:rPr lang="en-US" sz="4374" dirty="0">
                <a:solidFill>
                  <a:srgbClr val="F2F2F3"/>
                </a:solidFill>
                <a:latin typeface="Poppins" pitchFamily="34" charset="0"/>
                <a:ea typeface="Poppins" pitchFamily="34" charset="-122"/>
                <a:cs typeface="Poppins" pitchFamily="34" charset="-120"/>
              </a:rPr>
              <a:t>Conclusion and future implications</a:t>
            </a:r>
            <a:endParaRPr lang="en-US" sz="4374" dirty="0"/>
          </a:p>
        </p:txBody>
      </p:sp>
      <p:sp>
        <p:nvSpPr>
          <p:cNvPr id="5" name="Text 3"/>
          <p:cNvSpPr/>
          <p:nvPr/>
        </p:nvSpPr>
        <p:spPr>
          <a:xfrm>
            <a:off x="2037993" y="3795593"/>
            <a:ext cx="10554414" cy="1777008"/>
          </a:xfrm>
          <a:prstGeom prst="rect">
            <a:avLst/>
          </a:prstGeom>
          <a:noFill/>
          <a:ln/>
        </p:spPr>
        <p:txBody>
          <a:bodyPr wrap="square" rtlCol="0" anchor="t"/>
          <a:lstStyle/>
          <a:p>
            <a:pPr marL="0" indent="0">
              <a:lnSpc>
                <a:spcPts val="2799"/>
              </a:lnSpc>
              <a:buNone/>
            </a:pPr>
            <a:r>
              <a:rPr lang="en-US" sz="1750" dirty="0">
                <a:solidFill>
                  <a:srgbClr val="E5E0DF"/>
                </a:solidFill>
                <a:latin typeface="Roboto" pitchFamily="34" charset="0"/>
                <a:ea typeface="Roboto" pitchFamily="34" charset="-122"/>
                <a:cs typeface="Roboto" pitchFamily="34" charset="-120"/>
              </a:rPr>
              <a:t>In conclusion, the contributions of ancient Bharat to the field of chemistry are profound and far-reaching. The knowledge and advancements made by Bharatiya scholars have significantly shaped the trajectory of scientific thought and practice, both in antiquity and in the present day. Understanding the depth and breadth of ancient Bharat's chemical knowledge provides valuable insights for current and future scientific advancements.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Feathered</Template>
  <TotalTime>323</TotalTime>
  <Words>738</Words>
  <Application>Microsoft Office PowerPoint</Application>
  <PresentationFormat>Custom</PresentationFormat>
  <Paragraphs>51</Paragraphs>
  <Slides>8</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vt:i4>
      </vt:variant>
    </vt:vector>
  </HeadingPairs>
  <TitlesOfParts>
    <vt:vector size="16" baseType="lpstr">
      <vt:lpstr>Arial</vt:lpstr>
      <vt:lpstr>Calibri</vt:lpstr>
      <vt:lpstr>Calibri Light</vt:lpstr>
      <vt:lpstr>Poppins</vt:lpstr>
      <vt:lpstr>Roboto</vt:lpstr>
      <vt:lpstr>Söhne</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12486196594</cp:lastModifiedBy>
  <cp:revision>3</cp:revision>
  <dcterms:created xsi:type="dcterms:W3CDTF">2024-02-15T02:07:32Z</dcterms:created>
  <dcterms:modified xsi:type="dcterms:W3CDTF">2024-02-15T21:42:27Z</dcterms:modified>
</cp:coreProperties>
</file>